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64" r:id="rId2"/>
    <p:sldId id="266" r:id="rId3"/>
    <p:sldId id="265" r:id="rId4"/>
    <p:sldId id="267" r:id="rId5"/>
    <p:sldId id="268" r:id="rId6"/>
    <p:sldId id="269" r:id="rId7"/>
    <p:sldId id="270" r:id="rId8"/>
    <p:sldId id="261" r:id="rId9"/>
    <p:sldId id="271" r:id="rId10"/>
    <p:sldId id="273" r:id="rId11"/>
    <p:sldId id="263" r:id="rId12"/>
    <p:sldId id="274" r:id="rId13"/>
    <p:sldId id="275" r:id="rId14"/>
    <p:sldId id="262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619C3C"/>
    <a:srgbClr val="212121"/>
    <a:srgbClr val="002314"/>
    <a:srgbClr val="002C28"/>
    <a:srgbClr val="001D1C"/>
    <a:srgbClr val="0010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37" d="100"/>
          <a:sy n="37" d="100"/>
        </p:scale>
        <p:origin x="2112" y="78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027CA-911F-439F-87F2-07D7ECB672A7}" type="datetimeFigureOut">
              <a:rPr lang="pt-BR" smtClean="0"/>
              <a:t>14/07/2025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2AB46-0CBD-45AC-A39A-D8303E0868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042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E3A1-5A4B-44D6-9E69-A27FAF51A0B9}" type="datetime1">
              <a:rPr lang="pt-BR" smtClean="0"/>
              <a:t>14/07/2025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239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65589-FBB3-42E9-8E6E-FAD25909AFCB}" type="datetime1">
              <a:rPr lang="pt-BR" smtClean="0"/>
              <a:t>14/07/2025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021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98D4-EFCE-4F7A-A627-43F73050DC64}" type="datetime1">
              <a:rPr lang="pt-BR" smtClean="0"/>
              <a:t>14/07/2025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11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0862-A2DD-46B5-A031-41872BAB1C60}" type="datetime1">
              <a:rPr lang="pt-BR" smtClean="0"/>
              <a:t>14/07/2025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764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0D63-F16B-4A07-96B0-A86512252602}" type="datetime1">
              <a:rPr lang="pt-BR" smtClean="0"/>
              <a:t>14/07/2025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910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4175-2409-4E38-8579-6714461D7D18}" type="datetime1">
              <a:rPr lang="pt-BR" smtClean="0"/>
              <a:t>14/07/2025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12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80D1A-74A5-4CAD-8DA8-B5ECD661B370}" type="datetime1">
              <a:rPr lang="pt-BR" smtClean="0"/>
              <a:t>14/07/2025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63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EEE2C-8E60-4DD8-B6A7-BBC32D8FC207}" type="datetime1">
              <a:rPr lang="pt-BR" smtClean="0"/>
              <a:t>14/07/2025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06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1AB13-5F2D-4A74-BC73-65DD79EF0971}" type="datetime1">
              <a:rPr lang="pt-BR" smtClean="0"/>
              <a:t>14/07/2025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020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B49FC-0989-4DFD-8D8A-5222614D31BA}" type="datetime1">
              <a:rPr lang="pt-BR" smtClean="0"/>
              <a:t>14/07/2025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90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5C4B4-C487-439D-9A56-28CA2C453CD0}" type="datetime1">
              <a:rPr lang="pt-BR" smtClean="0"/>
              <a:t>14/07/2025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364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69F2C-E738-4A2C-9F9D-11FA8B318E18}" type="datetime1">
              <a:rPr lang="pt-BR" smtClean="0"/>
              <a:t>14/07/2025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NGIX NA PRÁTICA - Alexandre Ladeira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30F1D-B97E-4D92-AF7E-4C2A8D239D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0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deiraalexandre/prompts-recipe-to-create-a-ebook/tree/main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hyperlink" Target="https://nginx.org/en/download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localhost/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base da imagem principal">
            <a:extLst>
              <a:ext uri="{FF2B5EF4-FFF2-40B4-BE49-F238E27FC236}">
                <a16:creationId xmlns:a16="http://schemas.microsoft.com/office/drawing/2014/main" id="{44990AD2-C0BA-408A-B219-49A258CA9F9B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principal">
            <a:extLst>
              <a:ext uri="{FF2B5EF4-FFF2-40B4-BE49-F238E27FC236}">
                <a16:creationId xmlns:a16="http://schemas.microsoft.com/office/drawing/2014/main" id="{F59B74CB-EFB7-420E-99F2-6CA414750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44137"/>
            <a:ext cx="8534400" cy="11547566"/>
          </a:xfrm>
          <a:prstGeom prst="rect">
            <a:avLst/>
          </a:prstGeom>
        </p:spPr>
      </p:pic>
      <p:pic>
        <p:nvPicPr>
          <p:cNvPr id="4" name="simbolo Nginx">
            <a:extLst>
              <a:ext uri="{FF2B5EF4-FFF2-40B4-BE49-F238E27FC236}">
                <a16:creationId xmlns:a16="http://schemas.microsoft.com/office/drawing/2014/main" id="{3A64AC27-AE73-46D4-9B47-93FC82076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10" y="284118"/>
            <a:ext cx="525779" cy="525779"/>
          </a:xfrm>
          <a:prstGeom prst="rect">
            <a:avLst/>
          </a:prstGeom>
          <a:solidFill>
            <a:srgbClr val="212121"/>
          </a:solidFill>
          <a:effectLst>
            <a:softEdge rad="63500"/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DC7A207-3D24-48C6-B519-2D4DF4449983}"/>
              </a:ext>
            </a:extLst>
          </p:cNvPr>
          <p:cNvSpPr txBox="1"/>
          <p:nvPr/>
        </p:nvSpPr>
        <p:spPr>
          <a:xfrm>
            <a:off x="3407430" y="11730093"/>
            <a:ext cx="2786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Alexandre Ladeira</a:t>
            </a:r>
            <a:endParaRPr lang="pt-BR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C53C6E5-D1A2-4FA5-BC74-A5E09FC5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4ED4D60-5552-43F1-837A-C9F93472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06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mponente">
            <a:extLst>
              <a:ext uri="{FF2B5EF4-FFF2-40B4-BE49-F238E27FC236}">
                <a16:creationId xmlns:a16="http://schemas.microsoft.com/office/drawing/2014/main" id="{308D519D-5D4F-4A8A-9728-53E595605589}"/>
              </a:ext>
            </a:extLst>
          </p:cNvPr>
          <p:cNvSpPr txBox="1"/>
          <p:nvPr/>
        </p:nvSpPr>
        <p:spPr>
          <a:xfrm>
            <a:off x="698477" y="3033091"/>
            <a:ext cx="839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1.	Configuração do arquivo .</a:t>
            </a:r>
            <a:r>
              <a:rPr lang="pt-BR" sz="2400" dirty="0" err="1"/>
              <a:t>conf</a:t>
            </a:r>
            <a:endParaRPr lang="pt-BR" sz="3200" dirty="0"/>
          </a:p>
        </p:txBody>
      </p:sp>
      <p:sp>
        <p:nvSpPr>
          <p:cNvPr id="3" name="subtitulo">
            <a:extLst>
              <a:ext uri="{FF2B5EF4-FFF2-40B4-BE49-F238E27FC236}">
                <a16:creationId xmlns:a16="http://schemas.microsoft.com/office/drawing/2014/main" id="{0873FB5E-FC4F-4F40-ABDA-8489E17105C5}"/>
              </a:ext>
            </a:extLst>
          </p:cNvPr>
          <p:cNvSpPr txBox="1"/>
          <p:nvPr/>
        </p:nvSpPr>
        <p:spPr>
          <a:xfrm>
            <a:off x="698477" y="1801572"/>
            <a:ext cx="83932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Exemplo básico de proxy reverso para uma aplicação Node.js rodando local na porta 3000</a:t>
            </a:r>
            <a:endParaRPr lang="pt-BR" sz="3200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21792A2-FD9B-4CF3-819C-23AD6E89D608}"/>
              </a:ext>
            </a:extLst>
          </p:cNvPr>
          <p:cNvSpPr txBox="1"/>
          <p:nvPr/>
        </p:nvSpPr>
        <p:spPr>
          <a:xfrm>
            <a:off x="698477" y="886144"/>
            <a:ext cx="839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Exemplo prático (ambiente Linux):</a:t>
            </a:r>
            <a:endParaRPr lang="pt-BR" sz="3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F8A27D-A1A7-4F45-B9BA-24F12BFD7F5B}"/>
              </a:ext>
            </a:extLst>
          </p:cNvPr>
          <p:cNvSpPr/>
          <p:nvPr/>
        </p:nvSpPr>
        <p:spPr>
          <a:xfrm flipH="1">
            <a:off x="535572" y="0"/>
            <a:ext cx="136774" cy="1417233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o componente">
            <a:extLst>
              <a:ext uri="{FF2B5EF4-FFF2-40B4-BE49-F238E27FC236}">
                <a16:creationId xmlns:a16="http://schemas.microsoft.com/office/drawing/2014/main" id="{C893BBEB-C451-4DD9-AF68-395EF8C2B26E}"/>
              </a:ext>
            </a:extLst>
          </p:cNvPr>
          <p:cNvSpPr txBox="1"/>
          <p:nvPr/>
        </p:nvSpPr>
        <p:spPr>
          <a:xfrm>
            <a:off x="698477" y="9329278"/>
            <a:ext cx="839326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2"/>
            </a:pPr>
            <a:r>
              <a:rPr lang="pt-BR" sz="2400" dirty="0"/>
              <a:t>Passos para testar: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Rode uma aplicação simples na porta 3000 (Node.js, Python, </a:t>
            </a:r>
            <a:r>
              <a:rPr lang="pt-BR" sz="2400" dirty="0" err="1"/>
              <a:t>etc</a:t>
            </a:r>
            <a:r>
              <a:rPr lang="pt-BR" sz="24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Configure o NGINX com o arquivo acima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Acesse http://localhost — a requisição vai passar pelo NGINX para o </a:t>
            </a:r>
            <a:r>
              <a:rPr lang="pt-BR" sz="2400" dirty="0" err="1"/>
              <a:t>backend</a:t>
            </a:r>
            <a:r>
              <a:rPr lang="pt-BR" sz="3200" dirty="0"/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77057F-3448-4642-9D37-478FBA0E5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4" y="3324718"/>
            <a:ext cx="8557200" cy="5789464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7B855B-113F-4B57-B2D9-A57733073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DBD09730-264B-474B-AA61-ABFF7DB2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134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base da imagem principal">
            <a:extLst>
              <a:ext uri="{FF2B5EF4-FFF2-40B4-BE49-F238E27FC236}">
                <a16:creationId xmlns:a16="http://schemas.microsoft.com/office/drawing/2014/main" id="{0A745640-CB0F-43E4-BB7B-F89B5436761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 capitulo">
            <a:extLst>
              <a:ext uri="{FF2B5EF4-FFF2-40B4-BE49-F238E27FC236}">
                <a16:creationId xmlns:a16="http://schemas.microsoft.com/office/drawing/2014/main" id="{6B237F85-7AE4-4D87-A050-9458EC199F8F}"/>
              </a:ext>
            </a:extLst>
          </p:cNvPr>
          <p:cNvSpPr txBox="1"/>
          <p:nvPr/>
        </p:nvSpPr>
        <p:spPr>
          <a:xfrm>
            <a:off x="0" y="6400800"/>
            <a:ext cx="960119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NGINX COMO API GATEWAY</a:t>
            </a:r>
            <a:endParaRPr lang="pt-BR" sz="3200" dirty="0"/>
          </a:p>
        </p:txBody>
      </p:sp>
      <p:sp>
        <p:nvSpPr>
          <p:cNvPr id="5" name="numero capitulo">
            <a:extLst>
              <a:ext uri="{FF2B5EF4-FFF2-40B4-BE49-F238E27FC236}">
                <a16:creationId xmlns:a16="http://schemas.microsoft.com/office/drawing/2014/main" id="{53961B08-D71F-4712-8646-40D3D1737037}"/>
              </a:ext>
            </a:extLst>
          </p:cNvPr>
          <p:cNvSpPr txBox="1"/>
          <p:nvPr/>
        </p:nvSpPr>
        <p:spPr>
          <a:xfrm>
            <a:off x="603964" y="3293209"/>
            <a:ext cx="8393269" cy="36471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ln>
                  <a:solidFill>
                    <a:schemeClr val="accent6"/>
                  </a:solidFill>
                </a:ln>
                <a:noFill/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03</a:t>
            </a:r>
            <a:endParaRPr lang="pt-BR" sz="8800" dirty="0">
              <a:ln>
                <a:solidFill>
                  <a:schemeClr val="accent6"/>
                </a:solidFill>
              </a:ln>
              <a:noFill/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  <a:p>
            <a:endParaRPr lang="pt-BR" sz="3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536E6D6-1120-40EA-93E8-5C96A86484AE}"/>
              </a:ext>
            </a:extLst>
          </p:cNvPr>
          <p:cNvSpPr/>
          <p:nvPr/>
        </p:nvSpPr>
        <p:spPr>
          <a:xfrm>
            <a:off x="603964" y="9431383"/>
            <a:ext cx="8393269" cy="78377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838782F-A0BB-4F44-9558-300DF68A3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8B9E7FC-6F4B-4380-ADE4-3D444551F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7839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mponente">
            <a:extLst>
              <a:ext uri="{FF2B5EF4-FFF2-40B4-BE49-F238E27FC236}">
                <a16:creationId xmlns:a16="http://schemas.microsoft.com/office/drawing/2014/main" id="{308D519D-5D4F-4A8A-9728-53E595605589}"/>
              </a:ext>
            </a:extLst>
          </p:cNvPr>
          <p:cNvSpPr txBox="1"/>
          <p:nvPr/>
        </p:nvSpPr>
        <p:spPr>
          <a:xfrm>
            <a:off x="698477" y="5923880"/>
            <a:ext cx="83932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Roteamento baseado em URL ou cabeçalhos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Limitação de requisição (rate </a:t>
            </a:r>
            <a:r>
              <a:rPr lang="pt-BR" sz="2400" dirty="0" err="1"/>
              <a:t>limiting</a:t>
            </a:r>
            <a:r>
              <a:rPr lang="pt-BR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Autenticação básica ou via tokens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Transformação e manipulação de </a:t>
            </a:r>
            <a:r>
              <a:rPr lang="pt-BR" sz="2400" dirty="0" err="1"/>
              <a:t>headers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Cache para melhorar performance</a:t>
            </a:r>
            <a:endParaRPr lang="pt-BR" sz="3200" dirty="0"/>
          </a:p>
        </p:txBody>
      </p:sp>
      <p:sp>
        <p:nvSpPr>
          <p:cNvPr id="3" name="subtitulo">
            <a:extLst>
              <a:ext uri="{FF2B5EF4-FFF2-40B4-BE49-F238E27FC236}">
                <a16:creationId xmlns:a16="http://schemas.microsoft.com/office/drawing/2014/main" id="{0873FB5E-FC4F-4F40-ABDA-8489E17105C5}"/>
              </a:ext>
            </a:extLst>
          </p:cNvPr>
          <p:cNvSpPr txBox="1"/>
          <p:nvPr/>
        </p:nvSpPr>
        <p:spPr>
          <a:xfrm>
            <a:off x="698477" y="2148028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O que é API Gateway?</a:t>
            </a:r>
            <a:endParaRPr lang="pt-BR" sz="3200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21792A2-FD9B-4CF3-819C-23AD6E89D608}"/>
              </a:ext>
            </a:extLst>
          </p:cNvPr>
          <p:cNvSpPr txBox="1"/>
          <p:nvPr/>
        </p:nvSpPr>
        <p:spPr>
          <a:xfrm>
            <a:off x="698477" y="886144"/>
            <a:ext cx="839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NGINX como API Gateway</a:t>
            </a:r>
            <a:endParaRPr lang="pt-BR" sz="3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F8A27D-A1A7-4F45-B9BA-24F12BFD7F5B}"/>
              </a:ext>
            </a:extLst>
          </p:cNvPr>
          <p:cNvSpPr/>
          <p:nvPr/>
        </p:nvSpPr>
        <p:spPr>
          <a:xfrm flipH="1">
            <a:off x="535572" y="0"/>
            <a:ext cx="136774" cy="1417233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 componente">
            <a:extLst>
              <a:ext uri="{FF2B5EF4-FFF2-40B4-BE49-F238E27FC236}">
                <a16:creationId xmlns:a16="http://schemas.microsoft.com/office/drawing/2014/main" id="{DEAD236B-47AD-40B4-A8C1-50A3FE3EB408}"/>
              </a:ext>
            </a:extLst>
          </p:cNvPr>
          <p:cNvSpPr txBox="1"/>
          <p:nvPr/>
        </p:nvSpPr>
        <p:spPr>
          <a:xfrm>
            <a:off x="698477" y="2732803"/>
            <a:ext cx="83932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É um ponto único de entrada para múltiplas APIs ou </a:t>
            </a:r>
            <a:r>
              <a:rPr lang="pt-BR" sz="2400" dirty="0" err="1"/>
              <a:t>microserviços</a:t>
            </a:r>
            <a:r>
              <a:rPr lang="pt-BR" sz="2400" dirty="0"/>
              <a:t>, fazendo roteamento, autenticação, limitação de taxa, </a:t>
            </a:r>
            <a:r>
              <a:rPr lang="pt-BR" sz="2400" dirty="0" err="1"/>
              <a:t>logging</a:t>
            </a:r>
            <a:r>
              <a:rPr lang="pt-BR" sz="2400" dirty="0"/>
              <a:t>, entre outras funções. O NGINX pode ser usado para isso, com configurações avançadas.</a:t>
            </a:r>
            <a:endParaRPr lang="pt-BR" sz="3200" dirty="0"/>
          </a:p>
        </p:txBody>
      </p:sp>
      <p:sp>
        <p:nvSpPr>
          <p:cNvPr id="13" name="subtitulo">
            <a:extLst>
              <a:ext uri="{FF2B5EF4-FFF2-40B4-BE49-F238E27FC236}">
                <a16:creationId xmlns:a16="http://schemas.microsoft.com/office/drawing/2014/main" id="{E4A1053F-91F2-443E-8F13-C3400E3D8B34}"/>
              </a:ext>
            </a:extLst>
          </p:cNvPr>
          <p:cNvSpPr txBox="1"/>
          <p:nvPr/>
        </p:nvSpPr>
        <p:spPr>
          <a:xfrm>
            <a:off x="698477" y="4674724"/>
            <a:ext cx="83932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Recursos comuns usados como API Gateway no NGINX:</a:t>
            </a:r>
            <a:endParaRPr lang="pt-BR" sz="3200" dirty="0"/>
          </a:p>
        </p:txBody>
      </p:sp>
      <p:sp>
        <p:nvSpPr>
          <p:cNvPr id="12" name="texto componente">
            <a:extLst>
              <a:ext uri="{FF2B5EF4-FFF2-40B4-BE49-F238E27FC236}">
                <a16:creationId xmlns:a16="http://schemas.microsoft.com/office/drawing/2014/main" id="{595BBFD4-A659-4F77-8ADC-8D39FBD93C19}"/>
              </a:ext>
            </a:extLst>
          </p:cNvPr>
          <p:cNvSpPr txBox="1"/>
          <p:nvPr/>
        </p:nvSpPr>
        <p:spPr>
          <a:xfrm>
            <a:off x="672336" y="9684076"/>
            <a:ext cx="8393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 seguir, será apresentado um exemplo simples de roteamento para múltiplos serviços.</a:t>
            </a:r>
            <a:endParaRPr lang="pt-BR" sz="320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83EE3688-E00C-4889-87ED-63D81B35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78569B4-D400-4F53-B2A3-08B17F7D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51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mponente">
            <a:extLst>
              <a:ext uri="{FF2B5EF4-FFF2-40B4-BE49-F238E27FC236}">
                <a16:creationId xmlns:a16="http://schemas.microsoft.com/office/drawing/2014/main" id="{308D519D-5D4F-4A8A-9728-53E595605589}"/>
              </a:ext>
            </a:extLst>
          </p:cNvPr>
          <p:cNvSpPr txBox="1"/>
          <p:nvPr/>
        </p:nvSpPr>
        <p:spPr>
          <a:xfrm>
            <a:off x="698477" y="2975402"/>
            <a:ext cx="839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1.	Configuração do arquivo .</a:t>
            </a:r>
            <a:r>
              <a:rPr lang="pt-BR" sz="2400" dirty="0" err="1"/>
              <a:t>conf</a:t>
            </a:r>
            <a:endParaRPr lang="pt-BR" sz="3200" dirty="0"/>
          </a:p>
        </p:txBody>
      </p:sp>
      <p:sp>
        <p:nvSpPr>
          <p:cNvPr id="3" name="subtitulo">
            <a:extLst>
              <a:ext uri="{FF2B5EF4-FFF2-40B4-BE49-F238E27FC236}">
                <a16:creationId xmlns:a16="http://schemas.microsoft.com/office/drawing/2014/main" id="{0873FB5E-FC4F-4F40-ABDA-8489E17105C5}"/>
              </a:ext>
            </a:extLst>
          </p:cNvPr>
          <p:cNvSpPr txBox="1"/>
          <p:nvPr/>
        </p:nvSpPr>
        <p:spPr>
          <a:xfrm>
            <a:off x="698477" y="2275799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Exemplo de roteamento para múltiplos serviços:</a:t>
            </a:r>
            <a:endParaRPr lang="pt-BR" sz="3200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21792A2-FD9B-4CF3-819C-23AD6E89D608}"/>
              </a:ext>
            </a:extLst>
          </p:cNvPr>
          <p:cNvSpPr txBox="1"/>
          <p:nvPr/>
        </p:nvSpPr>
        <p:spPr>
          <a:xfrm>
            <a:off x="698477" y="886144"/>
            <a:ext cx="8393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Exemplo prático (ambiente Linux) API Gateway:</a:t>
            </a:r>
            <a:endParaRPr lang="pt-BR" sz="3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F8A27D-A1A7-4F45-B9BA-24F12BFD7F5B}"/>
              </a:ext>
            </a:extLst>
          </p:cNvPr>
          <p:cNvSpPr/>
          <p:nvPr/>
        </p:nvSpPr>
        <p:spPr>
          <a:xfrm flipH="1">
            <a:off x="535572" y="0"/>
            <a:ext cx="136774" cy="1417233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C56B40F-9B1E-4B22-9AAB-D3CD86A0A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4" y="3437067"/>
            <a:ext cx="8557200" cy="6859198"/>
          </a:xfrm>
          <a:prstGeom prst="rect">
            <a:avLst/>
          </a:prstGeom>
        </p:spPr>
      </p:pic>
      <p:sp>
        <p:nvSpPr>
          <p:cNvPr id="10" name="texto componente">
            <a:extLst>
              <a:ext uri="{FF2B5EF4-FFF2-40B4-BE49-F238E27FC236}">
                <a16:creationId xmlns:a16="http://schemas.microsoft.com/office/drawing/2014/main" id="{85AD465C-2CAD-4BEE-A550-925B0106CC55}"/>
              </a:ext>
            </a:extLst>
          </p:cNvPr>
          <p:cNvSpPr txBox="1"/>
          <p:nvPr/>
        </p:nvSpPr>
        <p:spPr>
          <a:xfrm>
            <a:off x="672346" y="10872758"/>
            <a:ext cx="8393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Explicação: Requisições para /</a:t>
            </a:r>
            <a:r>
              <a:rPr lang="pt-BR" sz="2400" dirty="0" err="1"/>
              <a:t>usuario</a:t>
            </a:r>
            <a:r>
              <a:rPr lang="pt-BR" sz="2400" dirty="0"/>
              <a:t>/* vão para a aplicação rodando na porta 3001, /pedido/* para a 3002, e assim por diante.</a:t>
            </a:r>
            <a:endParaRPr lang="pt-BR" sz="3200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8E9F8A32-D61E-40A9-BEA3-4C4BDE804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9EC4F983-D908-49A8-8925-473E4F30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323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base da imagem principal">
            <a:extLst>
              <a:ext uri="{FF2B5EF4-FFF2-40B4-BE49-F238E27FC236}">
                <a16:creationId xmlns:a16="http://schemas.microsoft.com/office/drawing/2014/main" id="{0A745640-CB0F-43E4-BB7B-F89B5436761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 capitulo">
            <a:extLst>
              <a:ext uri="{FF2B5EF4-FFF2-40B4-BE49-F238E27FC236}">
                <a16:creationId xmlns:a16="http://schemas.microsoft.com/office/drawing/2014/main" id="{6B237F85-7AE4-4D87-A050-9458EC199F8F}"/>
              </a:ext>
            </a:extLst>
          </p:cNvPr>
          <p:cNvSpPr txBox="1"/>
          <p:nvPr/>
        </p:nvSpPr>
        <p:spPr>
          <a:xfrm>
            <a:off x="603965" y="6400800"/>
            <a:ext cx="839326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NGINX COMO LOAD BALANCER</a:t>
            </a:r>
            <a:endParaRPr lang="pt-BR" sz="3200" dirty="0"/>
          </a:p>
        </p:txBody>
      </p:sp>
      <p:sp>
        <p:nvSpPr>
          <p:cNvPr id="5" name="numero capitulo">
            <a:extLst>
              <a:ext uri="{FF2B5EF4-FFF2-40B4-BE49-F238E27FC236}">
                <a16:creationId xmlns:a16="http://schemas.microsoft.com/office/drawing/2014/main" id="{53961B08-D71F-4712-8646-40D3D1737037}"/>
              </a:ext>
            </a:extLst>
          </p:cNvPr>
          <p:cNvSpPr txBox="1"/>
          <p:nvPr/>
        </p:nvSpPr>
        <p:spPr>
          <a:xfrm>
            <a:off x="603964" y="3293209"/>
            <a:ext cx="8393269" cy="31547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ln>
                  <a:solidFill>
                    <a:schemeClr val="accent6"/>
                  </a:solidFill>
                </a:ln>
                <a:noFill/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04</a:t>
            </a:r>
            <a:endParaRPr lang="pt-BR" sz="3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536E6D6-1120-40EA-93E8-5C96A86484AE}"/>
              </a:ext>
            </a:extLst>
          </p:cNvPr>
          <p:cNvSpPr/>
          <p:nvPr/>
        </p:nvSpPr>
        <p:spPr>
          <a:xfrm>
            <a:off x="603964" y="9431383"/>
            <a:ext cx="8393269" cy="78377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3C776C3-66D6-4E1D-A68B-4097C5FC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F484F5-8C95-4C8A-B7E1-357CDBA7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44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mponente">
            <a:extLst>
              <a:ext uri="{FF2B5EF4-FFF2-40B4-BE49-F238E27FC236}">
                <a16:creationId xmlns:a16="http://schemas.microsoft.com/office/drawing/2014/main" id="{308D519D-5D4F-4A8A-9728-53E595605589}"/>
              </a:ext>
            </a:extLst>
          </p:cNvPr>
          <p:cNvSpPr txBox="1"/>
          <p:nvPr/>
        </p:nvSpPr>
        <p:spPr>
          <a:xfrm>
            <a:off x="698477" y="5469776"/>
            <a:ext cx="8393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Round Robin: padrão, distribui em sequência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Least</a:t>
            </a:r>
            <a:r>
              <a:rPr lang="pt-BR" sz="2400" dirty="0"/>
              <a:t> Connections: envia para o servidor com menos conexões ativas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IP </a:t>
            </a:r>
            <a:r>
              <a:rPr lang="pt-BR" sz="2400" dirty="0" err="1"/>
              <a:t>Hash</a:t>
            </a:r>
            <a:r>
              <a:rPr lang="pt-BR" sz="2400" dirty="0"/>
              <a:t>: direciona sempre para o mesmo </a:t>
            </a:r>
            <a:r>
              <a:rPr lang="pt-BR" sz="2400" dirty="0" err="1"/>
              <a:t>backend</a:t>
            </a:r>
            <a:r>
              <a:rPr lang="pt-BR" sz="2400" dirty="0"/>
              <a:t> com base no IP do cliente</a:t>
            </a:r>
            <a:endParaRPr lang="pt-BR" sz="3200" dirty="0"/>
          </a:p>
        </p:txBody>
      </p:sp>
      <p:sp>
        <p:nvSpPr>
          <p:cNvPr id="3" name="subtitulo">
            <a:extLst>
              <a:ext uri="{FF2B5EF4-FFF2-40B4-BE49-F238E27FC236}">
                <a16:creationId xmlns:a16="http://schemas.microsoft.com/office/drawing/2014/main" id="{0873FB5E-FC4F-4F40-ABDA-8489E17105C5}"/>
              </a:ext>
            </a:extLst>
          </p:cNvPr>
          <p:cNvSpPr txBox="1"/>
          <p:nvPr/>
        </p:nvSpPr>
        <p:spPr>
          <a:xfrm>
            <a:off x="698477" y="1994139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O que é </a:t>
            </a:r>
            <a:r>
              <a:rPr lang="pt-BR" sz="3200" dirty="0" err="1">
                <a:latin typeface="+mj-lt"/>
              </a:rPr>
              <a:t>Load</a:t>
            </a:r>
            <a:r>
              <a:rPr lang="pt-BR" sz="3200" dirty="0">
                <a:latin typeface="+mj-lt"/>
              </a:rPr>
              <a:t> </a:t>
            </a:r>
            <a:r>
              <a:rPr lang="pt-BR" sz="3200" dirty="0" err="1">
                <a:latin typeface="+mj-lt"/>
              </a:rPr>
              <a:t>Balancer</a:t>
            </a:r>
            <a:r>
              <a:rPr lang="pt-BR" sz="3200" dirty="0">
                <a:latin typeface="+mj-lt"/>
              </a:rPr>
              <a:t>?</a:t>
            </a:r>
            <a:endParaRPr lang="pt-BR" sz="3200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21792A2-FD9B-4CF3-819C-23AD6E89D608}"/>
              </a:ext>
            </a:extLst>
          </p:cNvPr>
          <p:cNvSpPr txBox="1"/>
          <p:nvPr/>
        </p:nvSpPr>
        <p:spPr>
          <a:xfrm>
            <a:off x="698477" y="886144"/>
            <a:ext cx="839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NGINX como </a:t>
            </a:r>
            <a:r>
              <a:rPr lang="pt-BR" sz="4000" dirty="0" err="1">
                <a:latin typeface="Impact" panose="020B0806030902050204" pitchFamily="34" charset="0"/>
              </a:rPr>
              <a:t>Load</a:t>
            </a:r>
            <a:r>
              <a:rPr lang="pt-BR" sz="4000" dirty="0">
                <a:latin typeface="Impact" panose="020B0806030902050204" pitchFamily="34" charset="0"/>
              </a:rPr>
              <a:t> </a:t>
            </a:r>
            <a:r>
              <a:rPr lang="pt-BR" sz="4000" dirty="0" err="1">
                <a:latin typeface="Impact" panose="020B0806030902050204" pitchFamily="34" charset="0"/>
              </a:rPr>
              <a:t>Balancer</a:t>
            </a:r>
            <a:endParaRPr lang="pt-BR" sz="3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F8A27D-A1A7-4F45-B9BA-24F12BFD7F5B}"/>
              </a:ext>
            </a:extLst>
          </p:cNvPr>
          <p:cNvSpPr/>
          <p:nvPr/>
        </p:nvSpPr>
        <p:spPr>
          <a:xfrm flipH="1">
            <a:off x="535572" y="0"/>
            <a:ext cx="136774" cy="1417233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 componente">
            <a:extLst>
              <a:ext uri="{FF2B5EF4-FFF2-40B4-BE49-F238E27FC236}">
                <a16:creationId xmlns:a16="http://schemas.microsoft.com/office/drawing/2014/main" id="{DEAD236B-47AD-40B4-A8C1-50A3FE3EB408}"/>
              </a:ext>
            </a:extLst>
          </p:cNvPr>
          <p:cNvSpPr txBox="1"/>
          <p:nvPr/>
        </p:nvSpPr>
        <p:spPr>
          <a:xfrm>
            <a:off x="698477" y="2732803"/>
            <a:ext cx="8393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Balanceador de carga distribui o tráfego entre múltiplos servidores </a:t>
            </a:r>
            <a:r>
              <a:rPr lang="pt-BR" sz="2400" dirty="0" err="1"/>
              <a:t>backend</a:t>
            </a:r>
            <a:r>
              <a:rPr lang="pt-BR" sz="2400" dirty="0"/>
              <a:t> para garantir escalabilidade e alta disponibilidade..</a:t>
            </a:r>
            <a:endParaRPr lang="pt-BR" sz="3200" dirty="0"/>
          </a:p>
        </p:txBody>
      </p:sp>
      <p:sp>
        <p:nvSpPr>
          <p:cNvPr id="13" name="subtitulo">
            <a:extLst>
              <a:ext uri="{FF2B5EF4-FFF2-40B4-BE49-F238E27FC236}">
                <a16:creationId xmlns:a16="http://schemas.microsoft.com/office/drawing/2014/main" id="{E4A1053F-91F2-443E-8F13-C3400E3D8B34}"/>
              </a:ext>
            </a:extLst>
          </p:cNvPr>
          <p:cNvSpPr txBox="1"/>
          <p:nvPr/>
        </p:nvSpPr>
        <p:spPr>
          <a:xfrm>
            <a:off x="698477" y="4674724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Tipos de balanceamento comuns no NGINX:</a:t>
            </a:r>
            <a:endParaRPr lang="pt-BR" sz="3200" dirty="0"/>
          </a:p>
        </p:txBody>
      </p:sp>
      <p:sp>
        <p:nvSpPr>
          <p:cNvPr id="12" name="texto componente">
            <a:extLst>
              <a:ext uri="{FF2B5EF4-FFF2-40B4-BE49-F238E27FC236}">
                <a16:creationId xmlns:a16="http://schemas.microsoft.com/office/drawing/2014/main" id="{595BBFD4-A659-4F77-8ADC-8D39FBD93C19}"/>
              </a:ext>
            </a:extLst>
          </p:cNvPr>
          <p:cNvSpPr txBox="1"/>
          <p:nvPr/>
        </p:nvSpPr>
        <p:spPr>
          <a:xfrm>
            <a:off x="698477" y="8037472"/>
            <a:ext cx="8393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 seguir, será apresentado um exemplos simples de </a:t>
            </a:r>
            <a:r>
              <a:rPr lang="pt-BR" sz="2400" dirty="0" err="1"/>
              <a:t>load</a:t>
            </a:r>
            <a:r>
              <a:rPr lang="pt-BR" sz="2400" dirty="0"/>
              <a:t> </a:t>
            </a:r>
            <a:r>
              <a:rPr lang="pt-BR" sz="2400" dirty="0" err="1"/>
              <a:t>balancer</a:t>
            </a:r>
            <a:r>
              <a:rPr lang="pt-BR" sz="2400" dirty="0"/>
              <a:t> com arquivos .</a:t>
            </a:r>
            <a:r>
              <a:rPr lang="pt-BR" sz="2400" dirty="0" err="1"/>
              <a:t>conf</a:t>
            </a:r>
            <a:r>
              <a:rPr lang="pt-BR" sz="2400" dirty="0"/>
              <a:t> para cada </a:t>
            </a:r>
            <a:r>
              <a:rPr lang="pt-BR" sz="2400" dirty="0" err="1"/>
              <a:t>tipode</a:t>
            </a:r>
            <a:r>
              <a:rPr lang="pt-BR" sz="2400" dirty="0"/>
              <a:t> balanceamento.</a:t>
            </a:r>
            <a:endParaRPr lang="pt-BR" sz="320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B4607E81-0CEF-4113-A892-485CC0C4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4AC4A13F-1C61-4DDC-8630-989D8F9DE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747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mponente">
            <a:extLst>
              <a:ext uri="{FF2B5EF4-FFF2-40B4-BE49-F238E27FC236}">
                <a16:creationId xmlns:a16="http://schemas.microsoft.com/office/drawing/2014/main" id="{308D519D-5D4F-4A8A-9728-53E595605589}"/>
              </a:ext>
            </a:extLst>
          </p:cNvPr>
          <p:cNvSpPr txBox="1"/>
          <p:nvPr/>
        </p:nvSpPr>
        <p:spPr>
          <a:xfrm>
            <a:off x="698477" y="3626890"/>
            <a:ext cx="839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1.	Configuração do arquivo .</a:t>
            </a:r>
            <a:r>
              <a:rPr lang="pt-BR" sz="2400" dirty="0" err="1"/>
              <a:t>conf</a:t>
            </a:r>
            <a:endParaRPr lang="pt-BR" sz="3200" dirty="0"/>
          </a:p>
        </p:txBody>
      </p:sp>
      <p:sp>
        <p:nvSpPr>
          <p:cNvPr id="3" name="subtitulo">
            <a:extLst>
              <a:ext uri="{FF2B5EF4-FFF2-40B4-BE49-F238E27FC236}">
                <a16:creationId xmlns:a16="http://schemas.microsoft.com/office/drawing/2014/main" id="{0873FB5E-FC4F-4F40-ABDA-8489E17105C5}"/>
              </a:ext>
            </a:extLst>
          </p:cNvPr>
          <p:cNvSpPr txBox="1"/>
          <p:nvPr/>
        </p:nvSpPr>
        <p:spPr>
          <a:xfrm>
            <a:off x="672346" y="2347669"/>
            <a:ext cx="83932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Exemplo de configuração básica de </a:t>
            </a:r>
            <a:r>
              <a:rPr lang="pt-BR" sz="3200" dirty="0" err="1">
                <a:latin typeface="+mj-lt"/>
              </a:rPr>
              <a:t>load</a:t>
            </a:r>
            <a:r>
              <a:rPr lang="pt-BR" sz="3200" dirty="0">
                <a:latin typeface="+mj-lt"/>
              </a:rPr>
              <a:t> </a:t>
            </a:r>
            <a:r>
              <a:rPr lang="pt-BR" sz="3200" dirty="0" err="1">
                <a:latin typeface="+mj-lt"/>
              </a:rPr>
              <a:t>balancing</a:t>
            </a:r>
            <a:r>
              <a:rPr lang="pt-BR" sz="3200" dirty="0">
                <a:latin typeface="+mj-lt"/>
              </a:rPr>
              <a:t> com round </a:t>
            </a:r>
            <a:r>
              <a:rPr lang="pt-BR" sz="3200" dirty="0" err="1">
                <a:latin typeface="+mj-lt"/>
              </a:rPr>
              <a:t>robin</a:t>
            </a:r>
            <a:r>
              <a:rPr lang="pt-BR" sz="3200" dirty="0">
                <a:latin typeface="+mj-lt"/>
              </a:rPr>
              <a:t>:</a:t>
            </a:r>
            <a:endParaRPr lang="pt-BR" sz="3200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21792A2-FD9B-4CF3-819C-23AD6E89D608}"/>
              </a:ext>
            </a:extLst>
          </p:cNvPr>
          <p:cNvSpPr txBox="1"/>
          <p:nvPr/>
        </p:nvSpPr>
        <p:spPr>
          <a:xfrm>
            <a:off x="698477" y="886144"/>
            <a:ext cx="8393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Exemplo prático (ambiente Linux) </a:t>
            </a:r>
            <a:r>
              <a:rPr lang="pt-BR" sz="4000" dirty="0" err="1">
                <a:latin typeface="Impact" panose="020B0806030902050204" pitchFamily="34" charset="0"/>
              </a:rPr>
              <a:t>Load</a:t>
            </a:r>
            <a:r>
              <a:rPr lang="pt-BR" sz="4000" dirty="0">
                <a:latin typeface="Impact" panose="020B0806030902050204" pitchFamily="34" charset="0"/>
              </a:rPr>
              <a:t> </a:t>
            </a:r>
            <a:r>
              <a:rPr lang="pt-BR" sz="4000" dirty="0" err="1">
                <a:latin typeface="Impact" panose="020B0806030902050204" pitchFamily="34" charset="0"/>
              </a:rPr>
              <a:t>Balancer</a:t>
            </a:r>
            <a:r>
              <a:rPr lang="pt-BR" sz="4000" dirty="0">
                <a:latin typeface="Impact" panose="020B0806030902050204" pitchFamily="34" charset="0"/>
              </a:rPr>
              <a:t>:</a:t>
            </a:r>
            <a:endParaRPr lang="pt-BR" sz="3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F8A27D-A1A7-4F45-B9BA-24F12BFD7F5B}"/>
              </a:ext>
            </a:extLst>
          </p:cNvPr>
          <p:cNvSpPr/>
          <p:nvPr/>
        </p:nvSpPr>
        <p:spPr>
          <a:xfrm flipH="1">
            <a:off x="535572" y="0"/>
            <a:ext cx="136774" cy="1417233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21426A0-AED0-44AA-B98B-403762696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11" y="4088555"/>
            <a:ext cx="8557200" cy="7826901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6A62E015-9CF2-485B-B71F-6BA4FEF82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6639862-5B9D-4FDB-A7A0-6A78FDFA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32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mponente">
            <a:extLst>
              <a:ext uri="{FF2B5EF4-FFF2-40B4-BE49-F238E27FC236}">
                <a16:creationId xmlns:a16="http://schemas.microsoft.com/office/drawing/2014/main" id="{308D519D-5D4F-4A8A-9728-53E595605589}"/>
              </a:ext>
            </a:extLst>
          </p:cNvPr>
          <p:cNvSpPr txBox="1"/>
          <p:nvPr/>
        </p:nvSpPr>
        <p:spPr>
          <a:xfrm>
            <a:off x="698477" y="2997156"/>
            <a:ext cx="839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1.	Configuração do arquivo .</a:t>
            </a:r>
            <a:r>
              <a:rPr lang="pt-BR" sz="2400" dirty="0" err="1"/>
              <a:t>conf</a:t>
            </a:r>
            <a:endParaRPr lang="pt-BR" sz="3200" dirty="0"/>
          </a:p>
        </p:txBody>
      </p:sp>
      <p:sp>
        <p:nvSpPr>
          <p:cNvPr id="3" name="subtitulo">
            <a:extLst>
              <a:ext uri="{FF2B5EF4-FFF2-40B4-BE49-F238E27FC236}">
                <a16:creationId xmlns:a16="http://schemas.microsoft.com/office/drawing/2014/main" id="{0873FB5E-FC4F-4F40-ABDA-8489E17105C5}"/>
              </a:ext>
            </a:extLst>
          </p:cNvPr>
          <p:cNvSpPr txBox="1"/>
          <p:nvPr/>
        </p:nvSpPr>
        <p:spPr>
          <a:xfrm>
            <a:off x="672346" y="2347669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Exemplo com </a:t>
            </a:r>
            <a:r>
              <a:rPr lang="pt-BR" sz="3200" dirty="0" err="1">
                <a:latin typeface="+mj-lt"/>
              </a:rPr>
              <a:t>least</a:t>
            </a:r>
            <a:r>
              <a:rPr lang="pt-BR" sz="3200" dirty="0">
                <a:latin typeface="+mj-lt"/>
              </a:rPr>
              <a:t> connections:</a:t>
            </a:r>
            <a:endParaRPr lang="pt-BR" sz="3200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21792A2-FD9B-4CF3-819C-23AD6E89D608}"/>
              </a:ext>
            </a:extLst>
          </p:cNvPr>
          <p:cNvSpPr txBox="1"/>
          <p:nvPr/>
        </p:nvSpPr>
        <p:spPr>
          <a:xfrm>
            <a:off x="698477" y="886144"/>
            <a:ext cx="8393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Exemplo prático (ambiente Linux) </a:t>
            </a:r>
            <a:r>
              <a:rPr lang="pt-BR" sz="4000" dirty="0" err="1">
                <a:latin typeface="Impact" panose="020B0806030902050204" pitchFamily="34" charset="0"/>
              </a:rPr>
              <a:t>Load</a:t>
            </a:r>
            <a:r>
              <a:rPr lang="pt-BR" sz="4000" dirty="0">
                <a:latin typeface="Impact" panose="020B0806030902050204" pitchFamily="34" charset="0"/>
              </a:rPr>
              <a:t> </a:t>
            </a:r>
            <a:r>
              <a:rPr lang="pt-BR" sz="4000" dirty="0" err="1">
                <a:latin typeface="Impact" panose="020B0806030902050204" pitchFamily="34" charset="0"/>
              </a:rPr>
              <a:t>Balancer</a:t>
            </a:r>
            <a:r>
              <a:rPr lang="pt-BR" sz="4000" dirty="0">
                <a:latin typeface="Impact" panose="020B0806030902050204" pitchFamily="34" charset="0"/>
              </a:rPr>
              <a:t> (continuação...) :</a:t>
            </a:r>
            <a:endParaRPr lang="pt-BR" sz="3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F8A27D-A1A7-4F45-B9BA-24F12BFD7F5B}"/>
              </a:ext>
            </a:extLst>
          </p:cNvPr>
          <p:cNvSpPr/>
          <p:nvPr/>
        </p:nvSpPr>
        <p:spPr>
          <a:xfrm flipH="1">
            <a:off x="535572" y="0"/>
            <a:ext cx="136774" cy="1417233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D9E2FAF-8B7A-42A4-BD42-8D30A28FC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2" y="3227988"/>
            <a:ext cx="8557200" cy="2580005"/>
          </a:xfrm>
          <a:prstGeom prst="rect">
            <a:avLst/>
          </a:prstGeom>
        </p:spPr>
      </p:pic>
      <p:sp>
        <p:nvSpPr>
          <p:cNvPr id="9" name="subtitulo">
            <a:extLst>
              <a:ext uri="{FF2B5EF4-FFF2-40B4-BE49-F238E27FC236}">
                <a16:creationId xmlns:a16="http://schemas.microsoft.com/office/drawing/2014/main" id="{CE4C3B0B-F53D-4996-8478-C1CC7A8218E9}"/>
              </a:ext>
            </a:extLst>
          </p:cNvPr>
          <p:cNvSpPr txBox="1"/>
          <p:nvPr/>
        </p:nvSpPr>
        <p:spPr>
          <a:xfrm>
            <a:off x="723569" y="6057409"/>
            <a:ext cx="83932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Exemplo com IP </a:t>
            </a:r>
            <a:r>
              <a:rPr lang="pt-BR" sz="3200" dirty="0" err="1">
                <a:latin typeface="+mj-lt"/>
              </a:rPr>
              <a:t>Hash</a:t>
            </a:r>
            <a:r>
              <a:rPr lang="pt-BR" sz="3200" dirty="0">
                <a:latin typeface="+mj-lt"/>
              </a:rPr>
              <a:t> (útil para sessões persistentes):</a:t>
            </a:r>
            <a:endParaRPr lang="pt-BR" sz="3200" dirty="0"/>
          </a:p>
        </p:txBody>
      </p:sp>
      <p:sp>
        <p:nvSpPr>
          <p:cNvPr id="10" name="texto componente">
            <a:extLst>
              <a:ext uri="{FF2B5EF4-FFF2-40B4-BE49-F238E27FC236}">
                <a16:creationId xmlns:a16="http://schemas.microsoft.com/office/drawing/2014/main" id="{66A0785B-5A83-4A2B-A29F-911822031C8F}"/>
              </a:ext>
            </a:extLst>
          </p:cNvPr>
          <p:cNvSpPr txBox="1"/>
          <p:nvPr/>
        </p:nvSpPr>
        <p:spPr>
          <a:xfrm>
            <a:off x="723569" y="7075814"/>
            <a:ext cx="839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1.	Configuração do arquivo .</a:t>
            </a:r>
            <a:r>
              <a:rPr lang="pt-BR" sz="2400" dirty="0" err="1"/>
              <a:t>conf</a:t>
            </a:r>
            <a:endParaRPr lang="pt-BR" sz="32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ECD06D2-F07D-4AAE-B58C-37E7E8CED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" y="7319838"/>
            <a:ext cx="8582292" cy="2472092"/>
          </a:xfrm>
          <a:prstGeom prst="rect">
            <a:avLst/>
          </a:prstGeom>
        </p:spPr>
      </p:pic>
      <p:sp>
        <p:nvSpPr>
          <p:cNvPr id="13" name="subtitulo">
            <a:extLst>
              <a:ext uri="{FF2B5EF4-FFF2-40B4-BE49-F238E27FC236}">
                <a16:creationId xmlns:a16="http://schemas.microsoft.com/office/drawing/2014/main" id="{D3B0501F-57FC-4087-B750-7056E835AFF5}"/>
              </a:ext>
            </a:extLst>
          </p:cNvPr>
          <p:cNvSpPr txBox="1"/>
          <p:nvPr/>
        </p:nvSpPr>
        <p:spPr>
          <a:xfrm>
            <a:off x="723569" y="10161543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Testando o </a:t>
            </a:r>
            <a:r>
              <a:rPr lang="pt-BR" sz="3200" dirty="0" err="1">
                <a:latin typeface="+mj-lt"/>
              </a:rPr>
              <a:t>Load</a:t>
            </a:r>
            <a:r>
              <a:rPr lang="pt-BR" sz="3200" dirty="0">
                <a:latin typeface="+mj-lt"/>
              </a:rPr>
              <a:t> </a:t>
            </a:r>
            <a:r>
              <a:rPr lang="pt-BR" sz="3200" dirty="0" err="1">
                <a:latin typeface="+mj-lt"/>
              </a:rPr>
              <a:t>Balancer</a:t>
            </a:r>
            <a:endParaRPr lang="pt-BR" sz="3200" dirty="0"/>
          </a:p>
        </p:txBody>
      </p:sp>
      <p:sp>
        <p:nvSpPr>
          <p:cNvPr id="14" name="texto componente">
            <a:extLst>
              <a:ext uri="{FF2B5EF4-FFF2-40B4-BE49-F238E27FC236}">
                <a16:creationId xmlns:a16="http://schemas.microsoft.com/office/drawing/2014/main" id="{42376467-95B8-4672-A203-C5B7A8BB284D}"/>
              </a:ext>
            </a:extLst>
          </p:cNvPr>
          <p:cNvSpPr txBox="1"/>
          <p:nvPr/>
        </p:nvSpPr>
        <p:spPr>
          <a:xfrm>
            <a:off x="723569" y="10636312"/>
            <a:ext cx="821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Tenha 3 aplicações rodando nas portas 3001, 3002 e 3003 que retornam um texto identificando o servidor (</a:t>
            </a:r>
            <a:r>
              <a:rPr lang="pt-BR" sz="2400" dirty="0" err="1"/>
              <a:t>ex</a:t>
            </a:r>
            <a:r>
              <a:rPr lang="pt-BR" sz="2400" dirty="0"/>
              <a:t>: "Servidor 1").</a:t>
            </a:r>
          </a:p>
          <a:p>
            <a:r>
              <a:rPr lang="pt-BR" sz="2400" dirty="0"/>
              <a:t>Acesse http://localhost várias vezes e veja o balanceamento.</a:t>
            </a:r>
            <a:endParaRPr lang="pt-BR" sz="3200" dirty="0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802C668A-5A25-4252-AF86-FA051443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BF5CB458-5AA0-4D9A-85B7-751D3CFCC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212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base da imagem principal">
            <a:extLst>
              <a:ext uri="{FF2B5EF4-FFF2-40B4-BE49-F238E27FC236}">
                <a16:creationId xmlns:a16="http://schemas.microsoft.com/office/drawing/2014/main" id="{0A745640-CB0F-43E4-BB7B-F89B5436761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 capitulo">
            <a:extLst>
              <a:ext uri="{FF2B5EF4-FFF2-40B4-BE49-F238E27FC236}">
                <a16:creationId xmlns:a16="http://schemas.microsoft.com/office/drawing/2014/main" id="{6B237F85-7AE4-4D87-A050-9458EC199F8F}"/>
              </a:ext>
            </a:extLst>
          </p:cNvPr>
          <p:cNvSpPr txBox="1"/>
          <p:nvPr/>
        </p:nvSpPr>
        <p:spPr>
          <a:xfrm>
            <a:off x="197479" y="6400800"/>
            <a:ext cx="92062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LABORATÓRIO PRÁTICO COM NGINX</a:t>
            </a:r>
            <a:endParaRPr lang="pt-BR" sz="3200" dirty="0"/>
          </a:p>
        </p:txBody>
      </p:sp>
      <p:sp>
        <p:nvSpPr>
          <p:cNvPr id="5" name="numero capitulo">
            <a:extLst>
              <a:ext uri="{FF2B5EF4-FFF2-40B4-BE49-F238E27FC236}">
                <a16:creationId xmlns:a16="http://schemas.microsoft.com/office/drawing/2014/main" id="{53961B08-D71F-4712-8646-40D3D1737037}"/>
              </a:ext>
            </a:extLst>
          </p:cNvPr>
          <p:cNvSpPr txBox="1"/>
          <p:nvPr/>
        </p:nvSpPr>
        <p:spPr>
          <a:xfrm>
            <a:off x="603964" y="3293209"/>
            <a:ext cx="8393269" cy="31547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ln>
                  <a:solidFill>
                    <a:schemeClr val="accent6"/>
                  </a:solidFill>
                </a:ln>
                <a:noFill/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05</a:t>
            </a:r>
            <a:endParaRPr lang="pt-BR" sz="3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536E6D6-1120-40EA-93E8-5C96A86484AE}"/>
              </a:ext>
            </a:extLst>
          </p:cNvPr>
          <p:cNvSpPr/>
          <p:nvPr/>
        </p:nvSpPr>
        <p:spPr>
          <a:xfrm>
            <a:off x="603964" y="9431383"/>
            <a:ext cx="8393269" cy="78377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42101B3-1C52-4E32-A0CF-9B53DD79C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7AC43E-30E8-498B-AFBA-84202139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555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ulo">
            <a:extLst>
              <a:ext uri="{FF2B5EF4-FFF2-40B4-BE49-F238E27FC236}">
                <a16:creationId xmlns:a16="http://schemas.microsoft.com/office/drawing/2014/main" id="{0873FB5E-FC4F-4F40-ABDA-8489E17105C5}"/>
              </a:ext>
            </a:extLst>
          </p:cNvPr>
          <p:cNvSpPr txBox="1"/>
          <p:nvPr/>
        </p:nvSpPr>
        <p:spPr>
          <a:xfrm>
            <a:off x="723569" y="3019251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1.	Criar apps </a:t>
            </a:r>
            <a:r>
              <a:rPr lang="pt-BR" sz="3200" dirty="0" err="1">
                <a:latin typeface="+mj-lt"/>
              </a:rPr>
              <a:t>backend</a:t>
            </a:r>
            <a:r>
              <a:rPr lang="pt-BR" sz="3200" dirty="0">
                <a:latin typeface="+mj-lt"/>
              </a:rPr>
              <a:t> simples em Node.js</a:t>
            </a:r>
            <a:endParaRPr lang="pt-BR" sz="3200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21792A2-FD9B-4CF3-819C-23AD6E89D608}"/>
              </a:ext>
            </a:extLst>
          </p:cNvPr>
          <p:cNvSpPr txBox="1"/>
          <p:nvPr/>
        </p:nvSpPr>
        <p:spPr>
          <a:xfrm>
            <a:off x="698477" y="854348"/>
            <a:ext cx="8393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Passo a passo prático: Ambiente local com NGINX proxy reverso, API Gateway e </a:t>
            </a:r>
            <a:r>
              <a:rPr lang="pt-BR" sz="4000" dirty="0" err="1">
                <a:latin typeface="Impact" panose="020B0806030902050204" pitchFamily="34" charset="0"/>
              </a:rPr>
              <a:t>Load</a:t>
            </a:r>
            <a:r>
              <a:rPr lang="pt-BR" sz="4000" dirty="0">
                <a:latin typeface="Impact" panose="020B0806030902050204" pitchFamily="34" charset="0"/>
              </a:rPr>
              <a:t> </a:t>
            </a:r>
            <a:r>
              <a:rPr lang="pt-BR" sz="4000" dirty="0" err="1">
                <a:latin typeface="Impact" panose="020B0806030902050204" pitchFamily="34" charset="0"/>
              </a:rPr>
              <a:t>Balancer</a:t>
            </a:r>
            <a:endParaRPr lang="pt-BR" sz="3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F8A27D-A1A7-4F45-B9BA-24F12BFD7F5B}"/>
              </a:ext>
            </a:extLst>
          </p:cNvPr>
          <p:cNvSpPr/>
          <p:nvPr/>
        </p:nvSpPr>
        <p:spPr>
          <a:xfrm flipH="1">
            <a:off x="535572" y="0"/>
            <a:ext cx="136774" cy="1417233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titulo">
            <a:extLst>
              <a:ext uri="{FF2B5EF4-FFF2-40B4-BE49-F238E27FC236}">
                <a16:creationId xmlns:a16="http://schemas.microsoft.com/office/drawing/2014/main" id="{CE4C3B0B-F53D-4996-8478-C1CC7A8218E9}"/>
              </a:ext>
            </a:extLst>
          </p:cNvPr>
          <p:cNvSpPr txBox="1"/>
          <p:nvPr/>
        </p:nvSpPr>
        <p:spPr>
          <a:xfrm>
            <a:off x="723569" y="5005339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Código comum para os 3 apps (server.js):</a:t>
            </a:r>
            <a:endParaRPr lang="pt-BR" sz="3200" dirty="0"/>
          </a:p>
        </p:txBody>
      </p:sp>
      <p:sp>
        <p:nvSpPr>
          <p:cNvPr id="10" name="texto componente">
            <a:extLst>
              <a:ext uri="{FF2B5EF4-FFF2-40B4-BE49-F238E27FC236}">
                <a16:creationId xmlns:a16="http://schemas.microsoft.com/office/drawing/2014/main" id="{66A0785B-5A83-4A2B-A29F-911822031C8F}"/>
              </a:ext>
            </a:extLst>
          </p:cNvPr>
          <p:cNvSpPr txBox="1"/>
          <p:nvPr/>
        </p:nvSpPr>
        <p:spPr>
          <a:xfrm>
            <a:off x="723569" y="3683693"/>
            <a:ext cx="8393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Vamos criar 3 apps Node.js que escutam em portas diferentes e respondem com uma mensagem que identifica o servidor.</a:t>
            </a:r>
            <a:endParaRPr lang="pt-BR" sz="3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43AEF40-A6E4-47D2-A15E-2473A12BB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8" y="5590114"/>
            <a:ext cx="8557200" cy="5243429"/>
          </a:xfrm>
          <a:prstGeom prst="rect">
            <a:avLst/>
          </a:prstGeom>
        </p:spPr>
      </p:pic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0826DBA4-4249-41FB-A231-3DB3C969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55CF5205-9DA1-436D-B8AA-9E1A01CFB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1103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mponente">
            <a:extLst>
              <a:ext uri="{FF2B5EF4-FFF2-40B4-BE49-F238E27FC236}">
                <a16:creationId xmlns:a16="http://schemas.microsoft.com/office/drawing/2014/main" id="{308D519D-5D4F-4A8A-9728-53E595605589}"/>
              </a:ext>
            </a:extLst>
          </p:cNvPr>
          <p:cNvSpPr txBox="1"/>
          <p:nvPr/>
        </p:nvSpPr>
        <p:spPr>
          <a:xfrm>
            <a:off x="672346" y="3032149"/>
            <a:ext cx="83932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NGINX (pronuncia-se "</a:t>
            </a:r>
            <a:r>
              <a:rPr lang="pt-BR" sz="2400" dirty="0" err="1"/>
              <a:t>engine</a:t>
            </a:r>
            <a:r>
              <a:rPr lang="pt-BR" sz="2400" dirty="0"/>
              <a:t>-x") é um servidor web de alta performance, também usado como proxy reverso, balanceador de carga e cache HTTP. Criado em 2004 pelo russo Igor </a:t>
            </a:r>
            <a:r>
              <a:rPr lang="pt-BR" sz="2400" dirty="0" err="1"/>
              <a:t>Sysoev</a:t>
            </a:r>
            <a:r>
              <a:rPr lang="pt-BR" sz="2400" dirty="0"/>
              <a:t>, o NGINX foi projetado para lidar com milhares de conexões simultâneas com baixo uso de memória, o que o tornou popular em sites de grande tráfego.</a:t>
            </a:r>
            <a:endParaRPr lang="pt-BR" sz="3200" dirty="0"/>
          </a:p>
        </p:txBody>
      </p:sp>
      <p:sp>
        <p:nvSpPr>
          <p:cNvPr id="3" name="subtitulo">
            <a:extLst>
              <a:ext uri="{FF2B5EF4-FFF2-40B4-BE49-F238E27FC236}">
                <a16:creationId xmlns:a16="http://schemas.microsoft.com/office/drawing/2014/main" id="{0873FB5E-FC4F-4F40-ABDA-8489E17105C5}"/>
              </a:ext>
            </a:extLst>
          </p:cNvPr>
          <p:cNvSpPr txBox="1"/>
          <p:nvPr/>
        </p:nvSpPr>
        <p:spPr>
          <a:xfrm>
            <a:off x="698477" y="2148028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O que é o NGINX?</a:t>
            </a:r>
            <a:endParaRPr lang="pt-BR" sz="3200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21792A2-FD9B-4CF3-819C-23AD6E89D608}"/>
              </a:ext>
            </a:extLst>
          </p:cNvPr>
          <p:cNvSpPr txBox="1"/>
          <p:nvPr/>
        </p:nvSpPr>
        <p:spPr>
          <a:xfrm>
            <a:off x="698477" y="886144"/>
            <a:ext cx="839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Introdução ao NGINX</a:t>
            </a:r>
            <a:endParaRPr lang="pt-BR" sz="3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F8A27D-A1A7-4F45-B9BA-24F12BFD7F5B}"/>
              </a:ext>
            </a:extLst>
          </p:cNvPr>
          <p:cNvSpPr/>
          <p:nvPr/>
        </p:nvSpPr>
        <p:spPr>
          <a:xfrm flipH="1">
            <a:off x="535572" y="0"/>
            <a:ext cx="136774" cy="1417233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ubtitulo">
            <a:extLst>
              <a:ext uri="{FF2B5EF4-FFF2-40B4-BE49-F238E27FC236}">
                <a16:creationId xmlns:a16="http://schemas.microsoft.com/office/drawing/2014/main" id="{B6226ECA-DF4F-4273-94CB-F23B7C1557A0}"/>
              </a:ext>
            </a:extLst>
          </p:cNvPr>
          <p:cNvSpPr txBox="1"/>
          <p:nvPr/>
        </p:nvSpPr>
        <p:spPr>
          <a:xfrm>
            <a:off x="698477" y="5886430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Porque usar NGINX?</a:t>
            </a:r>
            <a:endParaRPr lang="pt-BR" sz="3200" dirty="0"/>
          </a:p>
        </p:txBody>
      </p:sp>
      <p:sp>
        <p:nvSpPr>
          <p:cNvPr id="7" name="texto componente">
            <a:extLst>
              <a:ext uri="{FF2B5EF4-FFF2-40B4-BE49-F238E27FC236}">
                <a16:creationId xmlns:a16="http://schemas.microsoft.com/office/drawing/2014/main" id="{A4777214-C254-42AA-B26D-57A3A88FB9B3}"/>
              </a:ext>
            </a:extLst>
          </p:cNvPr>
          <p:cNvSpPr txBox="1"/>
          <p:nvPr/>
        </p:nvSpPr>
        <p:spPr>
          <a:xfrm>
            <a:off x="698477" y="6778592"/>
            <a:ext cx="83932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Ao contrário de servidores web tradicionais, como o Apache, que criam um novo processo para cada conexão, o NGINX utiliza uma arquitetura baseada em eventos e assincronismo. Isso permite alta escalabilidade, eficiência e baixa latência.</a:t>
            </a:r>
            <a:endParaRPr lang="pt-BR" sz="3200" dirty="0"/>
          </a:p>
        </p:txBody>
      </p:sp>
      <p:sp>
        <p:nvSpPr>
          <p:cNvPr id="9" name="subtitulo">
            <a:extLst>
              <a:ext uri="{FF2B5EF4-FFF2-40B4-BE49-F238E27FC236}">
                <a16:creationId xmlns:a16="http://schemas.microsoft.com/office/drawing/2014/main" id="{0A9ADAA0-6EC6-49A7-BA78-39AE0949F89A}"/>
              </a:ext>
            </a:extLst>
          </p:cNvPr>
          <p:cNvSpPr txBox="1"/>
          <p:nvPr/>
        </p:nvSpPr>
        <p:spPr>
          <a:xfrm>
            <a:off x="698477" y="9040057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Objetivo deste ebook</a:t>
            </a:r>
            <a:endParaRPr lang="pt-BR" sz="3200" dirty="0"/>
          </a:p>
        </p:txBody>
      </p:sp>
      <p:sp>
        <p:nvSpPr>
          <p:cNvPr id="10" name="texto componente">
            <a:extLst>
              <a:ext uri="{FF2B5EF4-FFF2-40B4-BE49-F238E27FC236}">
                <a16:creationId xmlns:a16="http://schemas.microsoft.com/office/drawing/2014/main" id="{DEC10272-522F-4CA3-9772-F4F5601473C9}"/>
              </a:ext>
            </a:extLst>
          </p:cNvPr>
          <p:cNvSpPr txBox="1"/>
          <p:nvPr/>
        </p:nvSpPr>
        <p:spPr>
          <a:xfrm>
            <a:off x="698477" y="9775400"/>
            <a:ext cx="83932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Aqui você aprenderá, passo a passo, desde a instalação básica até arquiteturas avançadas e resilientes usando NGINX, incluindo configurações reais e dicas para manter seu sistema web rápido, seguro e disponível.</a:t>
            </a:r>
            <a:endParaRPr lang="pt-BR" sz="320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56F6C8F-392C-4287-A4AB-46B9D32B8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313FD7A-B895-4BF3-B430-250EF19C3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378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ulo">
            <a:extLst>
              <a:ext uri="{FF2B5EF4-FFF2-40B4-BE49-F238E27FC236}">
                <a16:creationId xmlns:a16="http://schemas.microsoft.com/office/drawing/2014/main" id="{0873FB5E-FC4F-4F40-ABDA-8489E17105C5}"/>
              </a:ext>
            </a:extLst>
          </p:cNvPr>
          <p:cNvSpPr txBox="1"/>
          <p:nvPr/>
        </p:nvSpPr>
        <p:spPr>
          <a:xfrm>
            <a:off x="723569" y="3019251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Criar as pastas dos servidores e rodar:</a:t>
            </a:r>
            <a:endParaRPr lang="pt-BR" sz="3200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21792A2-FD9B-4CF3-819C-23AD6E89D608}"/>
              </a:ext>
            </a:extLst>
          </p:cNvPr>
          <p:cNvSpPr txBox="1"/>
          <p:nvPr/>
        </p:nvSpPr>
        <p:spPr>
          <a:xfrm>
            <a:off x="698477" y="854348"/>
            <a:ext cx="8393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Passo a passo prático: Ambiente local com NGINX proxy reverso, API Gateway e </a:t>
            </a:r>
            <a:r>
              <a:rPr lang="pt-BR" sz="4000" dirty="0" err="1">
                <a:latin typeface="Impact" panose="020B0806030902050204" pitchFamily="34" charset="0"/>
              </a:rPr>
              <a:t>Load</a:t>
            </a:r>
            <a:r>
              <a:rPr lang="pt-BR" sz="4000" dirty="0">
                <a:latin typeface="Impact" panose="020B0806030902050204" pitchFamily="34" charset="0"/>
              </a:rPr>
              <a:t> </a:t>
            </a:r>
            <a:r>
              <a:rPr lang="pt-BR" sz="4000" dirty="0" err="1">
                <a:latin typeface="Impact" panose="020B0806030902050204" pitchFamily="34" charset="0"/>
              </a:rPr>
              <a:t>Balancer</a:t>
            </a:r>
            <a:endParaRPr lang="pt-BR" sz="3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F8A27D-A1A7-4F45-B9BA-24F12BFD7F5B}"/>
              </a:ext>
            </a:extLst>
          </p:cNvPr>
          <p:cNvSpPr/>
          <p:nvPr/>
        </p:nvSpPr>
        <p:spPr>
          <a:xfrm flipH="1">
            <a:off x="535572" y="0"/>
            <a:ext cx="136774" cy="1417233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o componente">
            <a:extLst>
              <a:ext uri="{FF2B5EF4-FFF2-40B4-BE49-F238E27FC236}">
                <a16:creationId xmlns:a16="http://schemas.microsoft.com/office/drawing/2014/main" id="{66A0785B-5A83-4A2B-A29F-911822031C8F}"/>
              </a:ext>
            </a:extLst>
          </p:cNvPr>
          <p:cNvSpPr txBox="1"/>
          <p:nvPr/>
        </p:nvSpPr>
        <p:spPr>
          <a:xfrm>
            <a:off x="723569" y="3683693"/>
            <a:ext cx="839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No terminal:</a:t>
            </a:r>
            <a:endParaRPr lang="pt-BR" sz="3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398480-EA1D-402C-B594-AB0646CFB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2" y="3899071"/>
            <a:ext cx="8557200" cy="1352556"/>
          </a:xfrm>
          <a:prstGeom prst="rect">
            <a:avLst/>
          </a:prstGeom>
        </p:spPr>
      </p:pic>
      <p:sp>
        <p:nvSpPr>
          <p:cNvPr id="11" name="texto componente">
            <a:extLst>
              <a:ext uri="{FF2B5EF4-FFF2-40B4-BE49-F238E27FC236}">
                <a16:creationId xmlns:a16="http://schemas.microsoft.com/office/drawing/2014/main" id="{C443516F-FCD4-4514-AE04-60C20D4D262E}"/>
              </a:ext>
            </a:extLst>
          </p:cNvPr>
          <p:cNvSpPr txBox="1"/>
          <p:nvPr/>
        </p:nvSpPr>
        <p:spPr>
          <a:xfrm>
            <a:off x="723569" y="5200471"/>
            <a:ext cx="83932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Crie o arquivo server.js acima em cada pasta (copiar e colar).</a:t>
            </a:r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Depois, rode os 3 servidores com variáveis diferentes:</a:t>
            </a:r>
            <a:endParaRPr lang="pt-BR" sz="32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6832D49-A309-43B1-873B-57ED1AAB3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2" y="6627196"/>
            <a:ext cx="8557200" cy="4743631"/>
          </a:xfrm>
          <a:prstGeom prst="rect">
            <a:avLst/>
          </a:prstGeom>
        </p:spPr>
      </p:pic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CC73D175-2D53-4730-B765-9A235F843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F5034BF2-5BB4-4F1C-B88A-0BB5DDCD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841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ulo">
            <a:extLst>
              <a:ext uri="{FF2B5EF4-FFF2-40B4-BE49-F238E27FC236}">
                <a16:creationId xmlns:a16="http://schemas.microsoft.com/office/drawing/2014/main" id="{0873FB5E-FC4F-4F40-ABDA-8489E17105C5}"/>
              </a:ext>
            </a:extLst>
          </p:cNvPr>
          <p:cNvSpPr txBox="1"/>
          <p:nvPr/>
        </p:nvSpPr>
        <p:spPr>
          <a:xfrm>
            <a:off x="698476" y="2840425"/>
            <a:ext cx="83932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2. Configurar NGINX para proxy reverso, API Gateway e </a:t>
            </a:r>
            <a:r>
              <a:rPr lang="pt-BR" sz="3200" dirty="0" err="1">
                <a:latin typeface="+mj-lt"/>
              </a:rPr>
              <a:t>Load</a:t>
            </a:r>
            <a:r>
              <a:rPr lang="pt-BR" sz="3200" dirty="0">
                <a:latin typeface="+mj-lt"/>
              </a:rPr>
              <a:t> </a:t>
            </a:r>
            <a:r>
              <a:rPr lang="pt-BR" sz="3200" dirty="0" err="1">
                <a:latin typeface="+mj-lt"/>
              </a:rPr>
              <a:t>Balancer</a:t>
            </a:r>
            <a:endParaRPr lang="pt-BR" sz="3200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21792A2-FD9B-4CF3-819C-23AD6E89D608}"/>
              </a:ext>
            </a:extLst>
          </p:cNvPr>
          <p:cNvSpPr txBox="1"/>
          <p:nvPr/>
        </p:nvSpPr>
        <p:spPr>
          <a:xfrm>
            <a:off x="698477" y="854348"/>
            <a:ext cx="8393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Passo a passo prático: Ambiente local com NGINX proxy reverso, API Gateway e </a:t>
            </a:r>
            <a:r>
              <a:rPr lang="pt-BR" sz="4000" dirty="0" err="1">
                <a:latin typeface="Impact" panose="020B0806030902050204" pitchFamily="34" charset="0"/>
              </a:rPr>
              <a:t>Load</a:t>
            </a:r>
            <a:r>
              <a:rPr lang="pt-BR" sz="4000" dirty="0">
                <a:latin typeface="Impact" panose="020B0806030902050204" pitchFamily="34" charset="0"/>
              </a:rPr>
              <a:t> </a:t>
            </a:r>
            <a:r>
              <a:rPr lang="pt-BR" sz="4000" dirty="0" err="1">
                <a:latin typeface="Impact" panose="020B0806030902050204" pitchFamily="34" charset="0"/>
              </a:rPr>
              <a:t>Balancer</a:t>
            </a:r>
            <a:endParaRPr lang="pt-BR" sz="3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F8A27D-A1A7-4F45-B9BA-24F12BFD7F5B}"/>
              </a:ext>
            </a:extLst>
          </p:cNvPr>
          <p:cNvSpPr/>
          <p:nvPr/>
        </p:nvSpPr>
        <p:spPr>
          <a:xfrm flipH="1">
            <a:off x="535572" y="0"/>
            <a:ext cx="136774" cy="1417233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 componente">
            <a:extLst>
              <a:ext uri="{FF2B5EF4-FFF2-40B4-BE49-F238E27FC236}">
                <a16:creationId xmlns:a16="http://schemas.microsoft.com/office/drawing/2014/main" id="{C443516F-FCD4-4514-AE04-60C20D4D262E}"/>
              </a:ext>
            </a:extLst>
          </p:cNvPr>
          <p:cNvSpPr txBox="1"/>
          <p:nvPr/>
        </p:nvSpPr>
        <p:spPr>
          <a:xfrm>
            <a:off x="698476" y="4064296"/>
            <a:ext cx="8393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Crie um arquivo de configuração para NGINX (</a:t>
            </a:r>
            <a:r>
              <a:rPr lang="pt-BR" sz="2400" dirty="0" err="1"/>
              <a:t>ex</a:t>
            </a:r>
            <a:r>
              <a:rPr lang="pt-BR" sz="2400" dirty="0"/>
              <a:t>: /</a:t>
            </a:r>
            <a:r>
              <a:rPr lang="pt-BR" sz="2400" dirty="0" err="1"/>
              <a:t>etc</a:t>
            </a:r>
            <a:r>
              <a:rPr lang="pt-BR" sz="2400" dirty="0"/>
              <a:t>/</a:t>
            </a:r>
            <a:r>
              <a:rPr lang="pt-BR" sz="2400" dirty="0" err="1"/>
              <a:t>nginx</a:t>
            </a:r>
            <a:r>
              <a:rPr lang="pt-BR" sz="2400" dirty="0"/>
              <a:t>/sites-</a:t>
            </a:r>
            <a:r>
              <a:rPr lang="pt-BR" sz="2400" dirty="0" err="1"/>
              <a:t>available</a:t>
            </a:r>
            <a:r>
              <a:rPr lang="pt-BR" sz="2400" dirty="0"/>
              <a:t>/</a:t>
            </a:r>
            <a:r>
              <a:rPr lang="pt-BR" sz="2400" dirty="0" err="1"/>
              <a:t>meusite</a:t>
            </a:r>
            <a:r>
              <a:rPr lang="pt-BR" sz="2400" dirty="0"/>
              <a:t>):</a:t>
            </a:r>
            <a:endParaRPr lang="pt-BR" sz="32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82F6781-8DDD-49D0-B49B-39413604E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2" y="4663440"/>
            <a:ext cx="8557200" cy="7283812"/>
          </a:xfrm>
          <a:prstGeom prst="rect">
            <a:avLst/>
          </a:prstGeom>
        </p:spPr>
      </p:pic>
      <p:sp>
        <p:nvSpPr>
          <p:cNvPr id="18" name="Espaço Reservado para Rodapé 17">
            <a:extLst>
              <a:ext uri="{FF2B5EF4-FFF2-40B4-BE49-F238E27FC236}">
                <a16:creationId xmlns:a16="http://schemas.microsoft.com/office/drawing/2014/main" id="{5DF1B361-CF58-4066-ADEE-EDCE253C8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19" name="Espaço Reservado para Número de Slide 18">
            <a:extLst>
              <a:ext uri="{FF2B5EF4-FFF2-40B4-BE49-F238E27FC236}">
                <a16:creationId xmlns:a16="http://schemas.microsoft.com/office/drawing/2014/main" id="{AD70D7BF-2124-4643-B509-53C2FF71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329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ulo">
            <a:extLst>
              <a:ext uri="{FF2B5EF4-FFF2-40B4-BE49-F238E27FC236}">
                <a16:creationId xmlns:a16="http://schemas.microsoft.com/office/drawing/2014/main" id="{0873FB5E-FC4F-4F40-ABDA-8489E17105C5}"/>
              </a:ext>
            </a:extLst>
          </p:cNvPr>
          <p:cNvSpPr txBox="1"/>
          <p:nvPr/>
        </p:nvSpPr>
        <p:spPr>
          <a:xfrm>
            <a:off x="698476" y="2840425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Continuação do arquivo de configuração:</a:t>
            </a:r>
            <a:endParaRPr lang="pt-BR" sz="3200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21792A2-FD9B-4CF3-819C-23AD6E89D608}"/>
              </a:ext>
            </a:extLst>
          </p:cNvPr>
          <p:cNvSpPr txBox="1"/>
          <p:nvPr/>
        </p:nvSpPr>
        <p:spPr>
          <a:xfrm>
            <a:off x="698477" y="854348"/>
            <a:ext cx="8393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Passo a passo prático: Ambiente local com NGINX proxy reverso, API Gateway e </a:t>
            </a:r>
            <a:r>
              <a:rPr lang="pt-BR" sz="4000" dirty="0" err="1">
                <a:latin typeface="Impact" panose="020B0806030902050204" pitchFamily="34" charset="0"/>
              </a:rPr>
              <a:t>Load</a:t>
            </a:r>
            <a:r>
              <a:rPr lang="pt-BR" sz="4000" dirty="0">
                <a:latin typeface="Impact" panose="020B0806030902050204" pitchFamily="34" charset="0"/>
              </a:rPr>
              <a:t> </a:t>
            </a:r>
            <a:r>
              <a:rPr lang="pt-BR" sz="4000" dirty="0" err="1">
                <a:latin typeface="Impact" panose="020B0806030902050204" pitchFamily="34" charset="0"/>
              </a:rPr>
              <a:t>Balancer</a:t>
            </a:r>
            <a:endParaRPr lang="pt-BR" sz="3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F8A27D-A1A7-4F45-B9BA-24F12BFD7F5B}"/>
              </a:ext>
            </a:extLst>
          </p:cNvPr>
          <p:cNvSpPr/>
          <p:nvPr/>
        </p:nvSpPr>
        <p:spPr>
          <a:xfrm flipH="1">
            <a:off x="535572" y="0"/>
            <a:ext cx="136774" cy="1417233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D152150-893E-4264-8EDF-46EB6B38C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5" y="3132814"/>
            <a:ext cx="8557200" cy="8814438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AB0382A0-B900-4D64-9A2E-0674ACFEB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926813-D99A-44FD-AA56-5668C4426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362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ulo">
            <a:extLst>
              <a:ext uri="{FF2B5EF4-FFF2-40B4-BE49-F238E27FC236}">
                <a16:creationId xmlns:a16="http://schemas.microsoft.com/office/drawing/2014/main" id="{0873FB5E-FC4F-4F40-ABDA-8489E17105C5}"/>
              </a:ext>
            </a:extLst>
          </p:cNvPr>
          <p:cNvSpPr txBox="1"/>
          <p:nvPr/>
        </p:nvSpPr>
        <p:spPr>
          <a:xfrm>
            <a:off x="698476" y="2840425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3. Ativar a configuração no NGINX</a:t>
            </a:r>
            <a:endParaRPr lang="pt-BR" sz="3200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21792A2-FD9B-4CF3-819C-23AD6E89D608}"/>
              </a:ext>
            </a:extLst>
          </p:cNvPr>
          <p:cNvSpPr txBox="1"/>
          <p:nvPr/>
        </p:nvSpPr>
        <p:spPr>
          <a:xfrm>
            <a:off x="698477" y="854348"/>
            <a:ext cx="8393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Passo a passo prático: Ambiente local com NGINX proxy reverso, API Gateway e </a:t>
            </a:r>
            <a:r>
              <a:rPr lang="pt-BR" sz="4000" dirty="0" err="1">
                <a:latin typeface="Impact" panose="020B0806030902050204" pitchFamily="34" charset="0"/>
              </a:rPr>
              <a:t>Load</a:t>
            </a:r>
            <a:r>
              <a:rPr lang="pt-BR" sz="4000" dirty="0">
                <a:latin typeface="Impact" panose="020B0806030902050204" pitchFamily="34" charset="0"/>
              </a:rPr>
              <a:t> </a:t>
            </a:r>
            <a:r>
              <a:rPr lang="pt-BR" sz="4000" dirty="0" err="1">
                <a:latin typeface="Impact" panose="020B0806030902050204" pitchFamily="34" charset="0"/>
              </a:rPr>
              <a:t>Balancer</a:t>
            </a:r>
            <a:endParaRPr lang="pt-BR" sz="3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F8A27D-A1A7-4F45-B9BA-24F12BFD7F5B}"/>
              </a:ext>
            </a:extLst>
          </p:cNvPr>
          <p:cNvSpPr/>
          <p:nvPr/>
        </p:nvSpPr>
        <p:spPr>
          <a:xfrm flipH="1">
            <a:off x="535572" y="0"/>
            <a:ext cx="136774" cy="1417233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 componente">
            <a:extLst>
              <a:ext uri="{FF2B5EF4-FFF2-40B4-BE49-F238E27FC236}">
                <a16:creationId xmlns:a16="http://schemas.microsoft.com/office/drawing/2014/main" id="{C443516F-FCD4-4514-AE04-60C20D4D262E}"/>
              </a:ext>
            </a:extLst>
          </p:cNvPr>
          <p:cNvSpPr txBox="1"/>
          <p:nvPr/>
        </p:nvSpPr>
        <p:spPr>
          <a:xfrm>
            <a:off x="698476" y="6693187"/>
            <a:ext cx="839326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Proxy Reverso:</a:t>
            </a:r>
          </a:p>
          <a:p>
            <a:r>
              <a:rPr lang="pt-BR" sz="2400" dirty="0"/>
              <a:t>     	Acesse: http://localhost/proxy/</a:t>
            </a:r>
          </a:p>
          <a:p>
            <a:r>
              <a:rPr lang="pt-BR" sz="2400" dirty="0"/>
              <a:t>	Deve retornar resposta do Servidor 1.</a:t>
            </a:r>
          </a:p>
          <a:p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API Gateway:</a:t>
            </a:r>
          </a:p>
          <a:p>
            <a:r>
              <a:rPr lang="pt-BR" sz="2400" dirty="0"/>
              <a:t>	Acesse:</a:t>
            </a:r>
          </a:p>
          <a:p>
            <a:r>
              <a:rPr lang="pt-BR" sz="2400" dirty="0"/>
              <a:t>    		http://localhost/api/usuario/ → responde do Servidor 1</a:t>
            </a:r>
          </a:p>
          <a:p>
            <a:r>
              <a:rPr lang="pt-BR" sz="2400" dirty="0"/>
              <a:t>		http://localhost/api/pedido/ → responde do Servidor 2</a:t>
            </a:r>
          </a:p>
          <a:p>
            <a:r>
              <a:rPr lang="pt-BR" sz="2400" dirty="0"/>
              <a:t>		http://localhost/api/produto/ → responde do Servidor 3</a:t>
            </a:r>
          </a:p>
          <a:p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Load</a:t>
            </a:r>
            <a:r>
              <a:rPr lang="pt-BR" sz="2400" dirty="0"/>
              <a:t> </a:t>
            </a:r>
            <a:r>
              <a:rPr lang="pt-BR" sz="2400" dirty="0" err="1"/>
              <a:t>Balancer</a:t>
            </a:r>
            <a:r>
              <a:rPr lang="pt-BR" sz="2400" dirty="0"/>
              <a:t>:</a:t>
            </a:r>
          </a:p>
          <a:p>
            <a:r>
              <a:rPr lang="pt-BR" sz="2400" dirty="0"/>
              <a:t>	Acesse várias vezes: http://localhost/loadbalance/</a:t>
            </a:r>
          </a:p>
          <a:p>
            <a:r>
              <a:rPr lang="pt-BR" sz="2400" dirty="0"/>
              <a:t>	Vai alternar entre os 3 servidores (balanceamento </a:t>
            </a:r>
            <a:r>
              <a:rPr lang="pt-BR" sz="2400" dirty="0" err="1"/>
              <a:t>least_conn</a:t>
            </a:r>
            <a:r>
              <a:rPr lang="pt-BR" sz="2400" dirty="0"/>
              <a:t>).</a:t>
            </a:r>
            <a:endParaRPr lang="pt-BR" sz="3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2DA064-24D4-47F0-9B55-787E6AC18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2" y="3161395"/>
            <a:ext cx="8557200" cy="2327966"/>
          </a:xfrm>
          <a:prstGeom prst="rect">
            <a:avLst/>
          </a:prstGeom>
        </p:spPr>
      </p:pic>
      <p:sp>
        <p:nvSpPr>
          <p:cNvPr id="10" name="subtitulo">
            <a:extLst>
              <a:ext uri="{FF2B5EF4-FFF2-40B4-BE49-F238E27FC236}">
                <a16:creationId xmlns:a16="http://schemas.microsoft.com/office/drawing/2014/main" id="{A42A9550-385A-47DB-AFBA-5BAE4A755F48}"/>
              </a:ext>
            </a:extLst>
          </p:cNvPr>
          <p:cNvSpPr txBox="1"/>
          <p:nvPr/>
        </p:nvSpPr>
        <p:spPr>
          <a:xfrm>
            <a:off x="698476" y="6108412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4. Testando no navegador ou </a:t>
            </a:r>
            <a:r>
              <a:rPr lang="pt-BR" sz="3200" dirty="0" err="1">
                <a:latin typeface="+mj-lt"/>
              </a:rPr>
              <a:t>curl</a:t>
            </a:r>
            <a:endParaRPr lang="pt-BR" sz="320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8821DC6C-6600-4A68-B7DE-4235574A8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F3DB2F4-1AB2-4BE2-8CCB-5CAB0C57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2654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ulo">
            <a:extLst>
              <a:ext uri="{FF2B5EF4-FFF2-40B4-BE49-F238E27FC236}">
                <a16:creationId xmlns:a16="http://schemas.microsoft.com/office/drawing/2014/main" id="{0873FB5E-FC4F-4F40-ABDA-8489E17105C5}"/>
              </a:ext>
            </a:extLst>
          </p:cNvPr>
          <p:cNvSpPr txBox="1"/>
          <p:nvPr/>
        </p:nvSpPr>
        <p:spPr>
          <a:xfrm>
            <a:off x="698476" y="2840425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5. Dicas extras</a:t>
            </a:r>
            <a:endParaRPr lang="pt-BR" sz="3200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21792A2-FD9B-4CF3-819C-23AD6E89D608}"/>
              </a:ext>
            </a:extLst>
          </p:cNvPr>
          <p:cNvSpPr txBox="1"/>
          <p:nvPr/>
        </p:nvSpPr>
        <p:spPr>
          <a:xfrm>
            <a:off x="698477" y="854348"/>
            <a:ext cx="8393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Passo a passo prático: Ambiente local com NGINX proxy reverso, API Gateway e </a:t>
            </a:r>
            <a:r>
              <a:rPr lang="pt-BR" sz="4000" dirty="0" err="1">
                <a:latin typeface="Impact" panose="020B0806030902050204" pitchFamily="34" charset="0"/>
              </a:rPr>
              <a:t>Load</a:t>
            </a:r>
            <a:r>
              <a:rPr lang="pt-BR" sz="4000" dirty="0">
                <a:latin typeface="Impact" panose="020B0806030902050204" pitchFamily="34" charset="0"/>
              </a:rPr>
              <a:t> </a:t>
            </a:r>
            <a:r>
              <a:rPr lang="pt-BR" sz="4000" dirty="0" err="1">
                <a:latin typeface="Impact" panose="020B0806030902050204" pitchFamily="34" charset="0"/>
              </a:rPr>
              <a:t>Balancer</a:t>
            </a:r>
            <a:endParaRPr lang="pt-BR" sz="3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F8A27D-A1A7-4F45-B9BA-24F12BFD7F5B}"/>
              </a:ext>
            </a:extLst>
          </p:cNvPr>
          <p:cNvSpPr/>
          <p:nvPr/>
        </p:nvSpPr>
        <p:spPr>
          <a:xfrm flipH="1">
            <a:off x="535572" y="0"/>
            <a:ext cx="136774" cy="1417233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 componente">
            <a:extLst>
              <a:ext uri="{FF2B5EF4-FFF2-40B4-BE49-F238E27FC236}">
                <a16:creationId xmlns:a16="http://schemas.microsoft.com/office/drawing/2014/main" id="{C443516F-FCD4-4514-AE04-60C20D4D262E}"/>
              </a:ext>
            </a:extLst>
          </p:cNvPr>
          <p:cNvSpPr txBox="1"/>
          <p:nvPr/>
        </p:nvSpPr>
        <p:spPr>
          <a:xfrm>
            <a:off x="698476" y="3472285"/>
            <a:ext cx="839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Para facilitar, use </a:t>
            </a:r>
            <a:r>
              <a:rPr lang="pt-BR" sz="2400" dirty="0" err="1"/>
              <a:t>curl</a:t>
            </a:r>
            <a:r>
              <a:rPr lang="pt-BR" sz="2400" dirty="0"/>
              <a:t> no terminal:</a:t>
            </a:r>
            <a:endParaRPr lang="pt-BR" sz="3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959D6EA-1EFD-4975-AE45-9768D400F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2" y="3703117"/>
            <a:ext cx="8557200" cy="1987604"/>
          </a:xfrm>
          <a:prstGeom prst="rect">
            <a:avLst/>
          </a:prstGeom>
        </p:spPr>
      </p:pic>
      <p:sp>
        <p:nvSpPr>
          <p:cNvPr id="12" name="texto componente">
            <a:extLst>
              <a:ext uri="{FF2B5EF4-FFF2-40B4-BE49-F238E27FC236}">
                <a16:creationId xmlns:a16="http://schemas.microsoft.com/office/drawing/2014/main" id="{C212A51A-C043-43D4-8882-14E1A1EE17F7}"/>
              </a:ext>
            </a:extLst>
          </p:cNvPr>
          <p:cNvSpPr txBox="1"/>
          <p:nvPr/>
        </p:nvSpPr>
        <p:spPr>
          <a:xfrm>
            <a:off x="698476" y="5939135"/>
            <a:ext cx="8393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Para parar os servidores Node.js, use </a:t>
            </a:r>
            <a:r>
              <a:rPr lang="pt-BR" sz="2400" dirty="0" err="1"/>
              <a:t>Ctrl+C</a:t>
            </a:r>
            <a:r>
              <a:rPr lang="pt-BR" sz="2400" dirty="0"/>
              <a:t> no terminal onde rodaram.</a:t>
            </a:r>
            <a:endParaRPr lang="pt-BR" sz="320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B789976-EB75-45DF-91A2-7145BAE04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06669C1-C1DB-4197-A9CD-4980BC16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047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base da imagem principal">
            <a:extLst>
              <a:ext uri="{FF2B5EF4-FFF2-40B4-BE49-F238E27FC236}">
                <a16:creationId xmlns:a16="http://schemas.microsoft.com/office/drawing/2014/main" id="{0A745640-CB0F-43E4-BB7B-F89B5436761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 capitulo">
            <a:extLst>
              <a:ext uri="{FF2B5EF4-FFF2-40B4-BE49-F238E27FC236}">
                <a16:creationId xmlns:a16="http://schemas.microsoft.com/office/drawing/2014/main" id="{6B237F85-7AE4-4D87-A050-9458EC199F8F}"/>
              </a:ext>
            </a:extLst>
          </p:cNvPr>
          <p:cNvSpPr txBox="1"/>
          <p:nvPr/>
        </p:nvSpPr>
        <p:spPr>
          <a:xfrm>
            <a:off x="197479" y="6400800"/>
            <a:ext cx="92062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AGRADECIMENTOS</a:t>
            </a:r>
            <a:endParaRPr lang="pt-BR" sz="3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536E6D6-1120-40EA-93E8-5C96A86484AE}"/>
              </a:ext>
            </a:extLst>
          </p:cNvPr>
          <p:cNvSpPr/>
          <p:nvPr/>
        </p:nvSpPr>
        <p:spPr>
          <a:xfrm>
            <a:off x="603964" y="9431383"/>
            <a:ext cx="8393269" cy="78377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42101B3-1C52-4E32-A0CF-9B53DD79C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7AC43E-30E8-498B-AFBA-84202139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004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ulo">
            <a:extLst>
              <a:ext uri="{FF2B5EF4-FFF2-40B4-BE49-F238E27FC236}">
                <a16:creationId xmlns:a16="http://schemas.microsoft.com/office/drawing/2014/main" id="{0873FB5E-FC4F-4F40-ABDA-8489E17105C5}"/>
              </a:ext>
            </a:extLst>
          </p:cNvPr>
          <p:cNvSpPr txBox="1"/>
          <p:nvPr/>
        </p:nvSpPr>
        <p:spPr>
          <a:xfrm>
            <a:off x="665815" y="2237959"/>
            <a:ext cx="8393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+mj-lt"/>
              </a:rPr>
              <a:t>Esse Ebook foi gerado por IA, e diagramado por humano.  O passo a passo se encontra no meu </a:t>
            </a:r>
            <a:r>
              <a:rPr lang="pt-BR" sz="2800" dirty="0" err="1">
                <a:latin typeface="+mj-lt"/>
              </a:rPr>
              <a:t>Github</a:t>
            </a:r>
            <a:endParaRPr lang="pt-BR" sz="2800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21792A2-FD9B-4CF3-819C-23AD6E89D608}"/>
              </a:ext>
            </a:extLst>
          </p:cNvPr>
          <p:cNvSpPr txBox="1"/>
          <p:nvPr/>
        </p:nvSpPr>
        <p:spPr>
          <a:xfrm>
            <a:off x="698477" y="854348"/>
            <a:ext cx="839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OBRIGADO POR LER ATÉ AQUI</a:t>
            </a:r>
            <a:endParaRPr lang="pt-BR" sz="3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F8A27D-A1A7-4F45-B9BA-24F12BFD7F5B}"/>
              </a:ext>
            </a:extLst>
          </p:cNvPr>
          <p:cNvSpPr/>
          <p:nvPr/>
        </p:nvSpPr>
        <p:spPr>
          <a:xfrm flipH="1">
            <a:off x="535572" y="0"/>
            <a:ext cx="136774" cy="1417233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B789976-EB75-45DF-91A2-7145BAE04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06669C1-C1DB-4197-A9CD-4980BC16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26</a:t>
            </a:fld>
            <a:endParaRPr lang="pt-BR"/>
          </a:p>
        </p:txBody>
      </p:sp>
      <p:sp>
        <p:nvSpPr>
          <p:cNvPr id="10" name="subtitulo">
            <a:extLst>
              <a:ext uri="{FF2B5EF4-FFF2-40B4-BE49-F238E27FC236}">
                <a16:creationId xmlns:a16="http://schemas.microsoft.com/office/drawing/2014/main" id="{E5164DE6-AF0B-4CC1-B70D-B2EFEFBA028A}"/>
              </a:ext>
            </a:extLst>
          </p:cNvPr>
          <p:cNvSpPr txBox="1"/>
          <p:nvPr/>
        </p:nvSpPr>
        <p:spPr>
          <a:xfrm>
            <a:off x="665814" y="3867791"/>
            <a:ext cx="83932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+mj-lt"/>
              </a:rPr>
              <a:t>Esse conteúdo foi gerado com fins didáticos de construção, e foi realizado uma validação cuidadosa humana no conteúdo prático proposto.</a:t>
            </a:r>
            <a:endParaRPr lang="pt-BR" sz="28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BCB2216-0497-4EAD-9787-3E3F065B3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977" y="5816353"/>
            <a:ext cx="1732462" cy="17324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97EFB1A-0AED-4AF6-AB19-6C98BCE7D00E}"/>
              </a:ext>
            </a:extLst>
          </p:cNvPr>
          <p:cNvSpPr txBox="1"/>
          <p:nvPr/>
        </p:nvSpPr>
        <p:spPr>
          <a:xfrm>
            <a:off x="1260158" y="7508440"/>
            <a:ext cx="768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3"/>
              </a:rPr>
              <a:t>https://github.com/Ladeiraalexandre/prompts-recipe-to-create-a-ebook/tree/main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8894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base da imagem principal">
            <a:extLst>
              <a:ext uri="{FF2B5EF4-FFF2-40B4-BE49-F238E27FC236}">
                <a16:creationId xmlns:a16="http://schemas.microsoft.com/office/drawing/2014/main" id="{0A745640-CB0F-43E4-BB7B-F89B5436761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 capitulo">
            <a:extLst>
              <a:ext uri="{FF2B5EF4-FFF2-40B4-BE49-F238E27FC236}">
                <a16:creationId xmlns:a16="http://schemas.microsoft.com/office/drawing/2014/main" id="{6B237F85-7AE4-4D87-A050-9458EC199F8F}"/>
              </a:ext>
            </a:extLst>
          </p:cNvPr>
          <p:cNvSpPr txBox="1"/>
          <p:nvPr/>
        </p:nvSpPr>
        <p:spPr>
          <a:xfrm>
            <a:off x="603965" y="6400800"/>
            <a:ext cx="839326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INSTALANDO E CONFIGURANDO</a:t>
            </a:r>
            <a:endParaRPr lang="pt-BR" sz="3200" dirty="0"/>
          </a:p>
        </p:txBody>
      </p:sp>
      <p:sp>
        <p:nvSpPr>
          <p:cNvPr id="5" name="numero capitulo">
            <a:extLst>
              <a:ext uri="{FF2B5EF4-FFF2-40B4-BE49-F238E27FC236}">
                <a16:creationId xmlns:a16="http://schemas.microsoft.com/office/drawing/2014/main" id="{53961B08-D71F-4712-8646-40D3D1737037}"/>
              </a:ext>
            </a:extLst>
          </p:cNvPr>
          <p:cNvSpPr txBox="1"/>
          <p:nvPr/>
        </p:nvSpPr>
        <p:spPr>
          <a:xfrm>
            <a:off x="603964" y="3293209"/>
            <a:ext cx="8393269" cy="36471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ln>
                  <a:solidFill>
                    <a:schemeClr val="accent6"/>
                  </a:solidFill>
                </a:ln>
                <a:noFill/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01</a:t>
            </a:r>
            <a:endParaRPr lang="pt-BR" sz="8800" dirty="0">
              <a:ln>
                <a:solidFill>
                  <a:schemeClr val="accent6"/>
                </a:solidFill>
              </a:ln>
              <a:noFill/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  <a:p>
            <a:endParaRPr lang="pt-BR" sz="3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536E6D6-1120-40EA-93E8-5C96A86484AE}"/>
              </a:ext>
            </a:extLst>
          </p:cNvPr>
          <p:cNvSpPr/>
          <p:nvPr/>
        </p:nvSpPr>
        <p:spPr>
          <a:xfrm>
            <a:off x="603964" y="9431383"/>
            <a:ext cx="8393269" cy="78377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6E556AE-712F-4BBB-BF2B-F30956E81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3C6D62-E91F-4028-B7AE-F893BCA2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689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mponente">
            <a:extLst>
              <a:ext uri="{FF2B5EF4-FFF2-40B4-BE49-F238E27FC236}">
                <a16:creationId xmlns:a16="http://schemas.microsoft.com/office/drawing/2014/main" id="{308D519D-5D4F-4A8A-9728-53E595605589}"/>
              </a:ext>
            </a:extLst>
          </p:cNvPr>
          <p:cNvSpPr txBox="1"/>
          <p:nvPr/>
        </p:nvSpPr>
        <p:spPr>
          <a:xfrm>
            <a:off x="672346" y="5002481"/>
            <a:ext cx="8393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2.	Instale o NGINX</a:t>
            </a:r>
          </a:p>
          <a:p>
            <a:endParaRPr lang="pt-BR" sz="3200" dirty="0"/>
          </a:p>
        </p:txBody>
      </p:sp>
      <p:sp>
        <p:nvSpPr>
          <p:cNvPr id="3" name="subtitulo">
            <a:extLst>
              <a:ext uri="{FF2B5EF4-FFF2-40B4-BE49-F238E27FC236}">
                <a16:creationId xmlns:a16="http://schemas.microsoft.com/office/drawing/2014/main" id="{0873FB5E-FC4F-4F40-ABDA-8489E17105C5}"/>
              </a:ext>
            </a:extLst>
          </p:cNvPr>
          <p:cNvSpPr txBox="1"/>
          <p:nvPr/>
        </p:nvSpPr>
        <p:spPr>
          <a:xfrm>
            <a:off x="698477" y="2148028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Instalando o NGINX no Linux (Ubuntu/Debian)</a:t>
            </a:r>
            <a:endParaRPr lang="pt-BR" sz="3200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21792A2-FD9B-4CF3-819C-23AD6E89D608}"/>
              </a:ext>
            </a:extLst>
          </p:cNvPr>
          <p:cNvSpPr txBox="1"/>
          <p:nvPr/>
        </p:nvSpPr>
        <p:spPr>
          <a:xfrm>
            <a:off x="698477" y="886144"/>
            <a:ext cx="839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Instalando e Configurando o NGINX</a:t>
            </a:r>
            <a:endParaRPr lang="pt-BR" sz="3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F8A27D-A1A7-4F45-B9BA-24F12BFD7F5B}"/>
              </a:ext>
            </a:extLst>
          </p:cNvPr>
          <p:cNvSpPr/>
          <p:nvPr/>
        </p:nvSpPr>
        <p:spPr>
          <a:xfrm flipH="1">
            <a:off x="535572" y="0"/>
            <a:ext cx="136774" cy="1417233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 componente">
            <a:extLst>
              <a:ext uri="{FF2B5EF4-FFF2-40B4-BE49-F238E27FC236}">
                <a16:creationId xmlns:a16="http://schemas.microsoft.com/office/drawing/2014/main" id="{DEAD236B-47AD-40B4-A8C1-50A3FE3EB408}"/>
              </a:ext>
            </a:extLst>
          </p:cNvPr>
          <p:cNvSpPr txBox="1"/>
          <p:nvPr/>
        </p:nvSpPr>
        <p:spPr>
          <a:xfrm>
            <a:off x="698477" y="2732803"/>
            <a:ext cx="8393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/>
              <a:t>Atualize a lista de pacotes:</a:t>
            </a:r>
          </a:p>
          <a:p>
            <a:endParaRPr lang="pt-BR" sz="3200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1AD86B-0A92-43F2-A641-3C9506547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5" y="3044057"/>
            <a:ext cx="8556162" cy="135636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A0F3CBC-35BE-4686-9224-8A4BD4E3E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72" y="5312965"/>
            <a:ext cx="8556175" cy="1356361"/>
          </a:xfrm>
          <a:prstGeom prst="rect">
            <a:avLst/>
          </a:prstGeom>
        </p:spPr>
      </p:pic>
      <p:sp>
        <p:nvSpPr>
          <p:cNvPr id="25" name="texto componente">
            <a:extLst>
              <a:ext uri="{FF2B5EF4-FFF2-40B4-BE49-F238E27FC236}">
                <a16:creationId xmlns:a16="http://schemas.microsoft.com/office/drawing/2014/main" id="{E4EA0240-A127-49E7-9594-D5B51EF4B341}"/>
              </a:ext>
            </a:extLst>
          </p:cNvPr>
          <p:cNvSpPr txBox="1"/>
          <p:nvPr/>
        </p:nvSpPr>
        <p:spPr>
          <a:xfrm>
            <a:off x="672346" y="7274869"/>
            <a:ext cx="8393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3.	Verificando se o serviço esta ativo</a:t>
            </a:r>
          </a:p>
          <a:p>
            <a:endParaRPr lang="pt-BR" sz="3200" dirty="0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2211C0-2C54-416A-9AA5-F21219276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72" y="7552779"/>
            <a:ext cx="8557200" cy="1352394"/>
          </a:xfrm>
          <a:prstGeom prst="rect">
            <a:avLst/>
          </a:prstGeom>
        </p:spPr>
      </p:pic>
      <p:sp>
        <p:nvSpPr>
          <p:cNvPr id="28" name="texto componente">
            <a:extLst>
              <a:ext uri="{FF2B5EF4-FFF2-40B4-BE49-F238E27FC236}">
                <a16:creationId xmlns:a16="http://schemas.microsoft.com/office/drawing/2014/main" id="{11BA54C0-FC54-455F-94E9-E07170FC02B7}"/>
              </a:ext>
            </a:extLst>
          </p:cNvPr>
          <p:cNvSpPr txBox="1"/>
          <p:nvPr/>
        </p:nvSpPr>
        <p:spPr>
          <a:xfrm>
            <a:off x="698477" y="9422725"/>
            <a:ext cx="839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4.	Para iniciar/parar/reiniciar:</a:t>
            </a:r>
            <a:endParaRPr lang="pt-BR" sz="320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BF8EC107-940B-4955-B69D-1FE826F36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4" y="9688884"/>
            <a:ext cx="8557200" cy="2023150"/>
          </a:xfrm>
          <a:prstGeom prst="rect">
            <a:avLst/>
          </a:prstGeom>
        </p:spPr>
      </p:pic>
      <p:sp>
        <p:nvSpPr>
          <p:cNvPr id="31" name="Espaço Reservado para Rodapé 30">
            <a:extLst>
              <a:ext uri="{FF2B5EF4-FFF2-40B4-BE49-F238E27FC236}">
                <a16:creationId xmlns:a16="http://schemas.microsoft.com/office/drawing/2014/main" id="{63A02D13-F627-45A2-81DF-532D5319A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32" name="Espaço Reservado para Número de Slide 31">
            <a:extLst>
              <a:ext uri="{FF2B5EF4-FFF2-40B4-BE49-F238E27FC236}">
                <a16:creationId xmlns:a16="http://schemas.microsoft.com/office/drawing/2014/main" id="{88DA3251-367B-4823-B091-A437787D8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7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mponente">
            <a:extLst>
              <a:ext uri="{FF2B5EF4-FFF2-40B4-BE49-F238E27FC236}">
                <a16:creationId xmlns:a16="http://schemas.microsoft.com/office/drawing/2014/main" id="{308D519D-5D4F-4A8A-9728-53E595605589}"/>
              </a:ext>
            </a:extLst>
          </p:cNvPr>
          <p:cNvSpPr txBox="1"/>
          <p:nvPr/>
        </p:nvSpPr>
        <p:spPr>
          <a:xfrm>
            <a:off x="672346" y="5158748"/>
            <a:ext cx="8393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Se preferir usar Docker, execute:</a:t>
            </a:r>
          </a:p>
          <a:p>
            <a:endParaRPr lang="pt-BR" sz="3200" dirty="0"/>
          </a:p>
        </p:txBody>
      </p:sp>
      <p:sp>
        <p:nvSpPr>
          <p:cNvPr id="3" name="subtitulo">
            <a:extLst>
              <a:ext uri="{FF2B5EF4-FFF2-40B4-BE49-F238E27FC236}">
                <a16:creationId xmlns:a16="http://schemas.microsoft.com/office/drawing/2014/main" id="{0873FB5E-FC4F-4F40-ABDA-8489E17105C5}"/>
              </a:ext>
            </a:extLst>
          </p:cNvPr>
          <p:cNvSpPr txBox="1"/>
          <p:nvPr/>
        </p:nvSpPr>
        <p:spPr>
          <a:xfrm>
            <a:off x="698477" y="2148028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Instalando no Windows</a:t>
            </a:r>
            <a:endParaRPr lang="pt-BR" sz="3200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21792A2-FD9B-4CF3-819C-23AD6E89D608}"/>
              </a:ext>
            </a:extLst>
          </p:cNvPr>
          <p:cNvSpPr txBox="1"/>
          <p:nvPr/>
        </p:nvSpPr>
        <p:spPr>
          <a:xfrm>
            <a:off x="698477" y="886144"/>
            <a:ext cx="839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Instalando e Configurando o NGINX</a:t>
            </a:r>
            <a:endParaRPr lang="pt-BR" sz="3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F8A27D-A1A7-4F45-B9BA-24F12BFD7F5B}"/>
              </a:ext>
            </a:extLst>
          </p:cNvPr>
          <p:cNvSpPr/>
          <p:nvPr/>
        </p:nvSpPr>
        <p:spPr>
          <a:xfrm flipH="1">
            <a:off x="535572" y="0"/>
            <a:ext cx="136774" cy="1417233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 componente">
            <a:extLst>
              <a:ext uri="{FF2B5EF4-FFF2-40B4-BE49-F238E27FC236}">
                <a16:creationId xmlns:a16="http://schemas.microsoft.com/office/drawing/2014/main" id="{DEAD236B-47AD-40B4-A8C1-50A3FE3EB408}"/>
              </a:ext>
            </a:extLst>
          </p:cNvPr>
          <p:cNvSpPr txBox="1"/>
          <p:nvPr/>
        </p:nvSpPr>
        <p:spPr>
          <a:xfrm>
            <a:off x="698477" y="2732803"/>
            <a:ext cx="8393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Para Windows, você pode usar o NGINX oficial disponível em </a:t>
            </a:r>
            <a:r>
              <a:rPr lang="pt-BR" sz="2400" dirty="0">
                <a:hlinkClick r:id="rId2"/>
              </a:rPr>
              <a:t>https://nginx.org/en/download.html</a:t>
            </a:r>
            <a:r>
              <a:rPr lang="pt-BR" sz="2400" dirty="0"/>
              <a:t>. Basta baixar o zip, extrair e rodar o nginx.exe via prompt de comando.</a:t>
            </a:r>
            <a:endParaRPr lang="pt-BR" sz="3200" dirty="0"/>
          </a:p>
        </p:txBody>
      </p:sp>
      <p:sp>
        <p:nvSpPr>
          <p:cNvPr id="28" name="texto componente">
            <a:extLst>
              <a:ext uri="{FF2B5EF4-FFF2-40B4-BE49-F238E27FC236}">
                <a16:creationId xmlns:a16="http://schemas.microsoft.com/office/drawing/2014/main" id="{11BA54C0-FC54-455F-94E9-E07170FC02B7}"/>
              </a:ext>
            </a:extLst>
          </p:cNvPr>
          <p:cNvSpPr txBox="1"/>
          <p:nvPr/>
        </p:nvSpPr>
        <p:spPr>
          <a:xfrm>
            <a:off x="698477" y="7338471"/>
            <a:ext cx="8393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Realizada a instalação, no ambiente escolhido, acesse: </a:t>
            </a:r>
            <a:r>
              <a:rPr lang="pt-BR" sz="2400" dirty="0">
                <a:hlinkClick r:id="rId3"/>
              </a:rPr>
              <a:t>http://localhost:8080</a:t>
            </a:r>
            <a:r>
              <a:rPr lang="pt-BR" sz="2400" dirty="0"/>
              <a:t>.</a:t>
            </a:r>
            <a:endParaRPr lang="pt-BR" sz="3200" dirty="0"/>
          </a:p>
        </p:txBody>
      </p:sp>
      <p:sp>
        <p:nvSpPr>
          <p:cNvPr id="13" name="subtitulo">
            <a:extLst>
              <a:ext uri="{FF2B5EF4-FFF2-40B4-BE49-F238E27FC236}">
                <a16:creationId xmlns:a16="http://schemas.microsoft.com/office/drawing/2014/main" id="{E4A1053F-91F2-443E-8F13-C3400E3D8B34}"/>
              </a:ext>
            </a:extLst>
          </p:cNvPr>
          <p:cNvSpPr txBox="1"/>
          <p:nvPr/>
        </p:nvSpPr>
        <p:spPr>
          <a:xfrm>
            <a:off x="672338" y="4486468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Rodando NGINX com Docker</a:t>
            </a:r>
            <a:endParaRPr lang="pt-BR" sz="3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C8EC217-13F7-4668-9689-912521328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4" y="5468548"/>
            <a:ext cx="8557200" cy="1352394"/>
          </a:xfrm>
          <a:prstGeom prst="rect">
            <a:avLst/>
          </a:prstGeom>
        </p:spPr>
      </p:pic>
      <p:sp>
        <p:nvSpPr>
          <p:cNvPr id="16" name="subtitulo">
            <a:extLst>
              <a:ext uri="{FF2B5EF4-FFF2-40B4-BE49-F238E27FC236}">
                <a16:creationId xmlns:a16="http://schemas.microsoft.com/office/drawing/2014/main" id="{30194422-1F8E-4602-9E5F-A0D3960032FA}"/>
              </a:ext>
            </a:extLst>
          </p:cNvPr>
          <p:cNvSpPr txBox="1"/>
          <p:nvPr/>
        </p:nvSpPr>
        <p:spPr>
          <a:xfrm>
            <a:off x="698477" y="8810309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Estrutura básica do arquivo de configuração</a:t>
            </a:r>
          </a:p>
        </p:txBody>
      </p:sp>
      <p:sp>
        <p:nvSpPr>
          <p:cNvPr id="17" name="texto componente">
            <a:extLst>
              <a:ext uri="{FF2B5EF4-FFF2-40B4-BE49-F238E27FC236}">
                <a16:creationId xmlns:a16="http://schemas.microsoft.com/office/drawing/2014/main" id="{C893BBEB-C451-4DD9-AF68-395EF8C2B26E}"/>
              </a:ext>
            </a:extLst>
          </p:cNvPr>
          <p:cNvSpPr txBox="1"/>
          <p:nvPr/>
        </p:nvSpPr>
        <p:spPr>
          <a:xfrm>
            <a:off x="698477" y="9395084"/>
            <a:ext cx="8393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arquivo principal fica geralmente em /</a:t>
            </a:r>
            <a:r>
              <a:rPr lang="pt-BR" sz="2400" dirty="0" err="1"/>
              <a:t>etc</a:t>
            </a:r>
            <a:r>
              <a:rPr lang="pt-BR" sz="2400" dirty="0"/>
              <a:t>/</a:t>
            </a:r>
            <a:r>
              <a:rPr lang="pt-BR" sz="2400" dirty="0" err="1"/>
              <a:t>nginx</a:t>
            </a:r>
            <a:r>
              <a:rPr lang="pt-BR" sz="2400" dirty="0"/>
              <a:t>/</a:t>
            </a:r>
            <a:r>
              <a:rPr lang="pt-BR" sz="2400" dirty="0" err="1"/>
              <a:t>nginx.conf</a:t>
            </a:r>
            <a:r>
              <a:rPr lang="pt-BR" sz="2400" dirty="0"/>
              <a:t> (Linux) ou na pasta onde extraiu o Windows.</a:t>
            </a:r>
          </a:p>
          <a:p>
            <a:r>
              <a:rPr lang="pt-BR" sz="2400" dirty="0"/>
              <a:t>Para facilitar, o mais comum é configurar sites individuais na pasta /</a:t>
            </a:r>
            <a:r>
              <a:rPr lang="pt-BR" sz="2400" dirty="0" err="1"/>
              <a:t>etc</a:t>
            </a:r>
            <a:r>
              <a:rPr lang="pt-BR" sz="2400" dirty="0"/>
              <a:t>/</a:t>
            </a:r>
            <a:r>
              <a:rPr lang="pt-BR" sz="2400" dirty="0" err="1"/>
              <a:t>nginx</a:t>
            </a:r>
            <a:r>
              <a:rPr lang="pt-BR" sz="2400" dirty="0"/>
              <a:t>/sites-</a:t>
            </a:r>
            <a:r>
              <a:rPr lang="pt-BR" sz="2400" dirty="0" err="1"/>
              <a:t>available</a:t>
            </a:r>
            <a:r>
              <a:rPr lang="pt-BR" sz="2400" dirty="0"/>
              <a:t> e criar links simbólicos para /</a:t>
            </a:r>
            <a:r>
              <a:rPr lang="pt-BR" sz="2400" dirty="0" err="1"/>
              <a:t>etc</a:t>
            </a:r>
            <a:r>
              <a:rPr lang="pt-BR" sz="2400" dirty="0"/>
              <a:t>/</a:t>
            </a:r>
            <a:r>
              <a:rPr lang="pt-BR" sz="2400" dirty="0" err="1"/>
              <a:t>nginx</a:t>
            </a:r>
            <a:r>
              <a:rPr lang="pt-BR" sz="2400" dirty="0"/>
              <a:t>/sites-</a:t>
            </a:r>
            <a:r>
              <a:rPr lang="pt-BR" sz="2400" dirty="0" err="1"/>
              <a:t>enabled</a:t>
            </a:r>
            <a:r>
              <a:rPr lang="pt-BR" sz="2400" dirty="0"/>
              <a:t>.</a:t>
            </a:r>
            <a:endParaRPr lang="pt-BR" sz="3200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D77FB18E-058A-4D99-945B-F2F08AB2F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931ADB24-944E-48F7-A4E4-80FA2D29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7230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mponente">
            <a:extLst>
              <a:ext uri="{FF2B5EF4-FFF2-40B4-BE49-F238E27FC236}">
                <a16:creationId xmlns:a16="http://schemas.microsoft.com/office/drawing/2014/main" id="{308D519D-5D4F-4A8A-9728-53E595605589}"/>
              </a:ext>
            </a:extLst>
          </p:cNvPr>
          <p:cNvSpPr txBox="1"/>
          <p:nvPr/>
        </p:nvSpPr>
        <p:spPr>
          <a:xfrm>
            <a:off x="698477" y="3033091"/>
            <a:ext cx="8393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1.	Crie o arquivo /</a:t>
            </a:r>
            <a:r>
              <a:rPr lang="pt-BR" sz="2400" dirty="0" err="1"/>
              <a:t>etc</a:t>
            </a:r>
            <a:r>
              <a:rPr lang="pt-BR" sz="2400" dirty="0"/>
              <a:t>/</a:t>
            </a:r>
            <a:r>
              <a:rPr lang="pt-BR" sz="2400" dirty="0" err="1"/>
              <a:t>nginx</a:t>
            </a:r>
            <a:r>
              <a:rPr lang="pt-BR" sz="2400" dirty="0"/>
              <a:t>/sites-</a:t>
            </a:r>
            <a:r>
              <a:rPr lang="pt-BR" sz="2400" dirty="0" err="1"/>
              <a:t>available</a:t>
            </a:r>
            <a:r>
              <a:rPr lang="pt-BR" sz="2400" dirty="0"/>
              <a:t>/</a:t>
            </a:r>
            <a:r>
              <a:rPr lang="pt-BR" sz="2400" dirty="0" err="1"/>
              <a:t>meusite</a:t>
            </a:r>
            <a:r>
              <a:rPr lang="pt-BR" sz="2400" dirty="0"/>
              <a:t> com o conteúdo:</a:t>
            </a:r>
            <a:endParaRPr lang="pt-BR" sz="3200" dirty="0"/>
          </a:p>
        </p:txBody>
      </p:sp>
      <p:sp>
        <p:nvSpPr>
          <p:cNvPr id="3" name="subtitulo">
            <a:extLst>
              <a:ext uri="{FF2B5EF4-FFF2-40B4-BE49-F238E27FC236}">
                <a16:creationId xmlns:a16="http://schemas.microsoft.com/office/drawing/2014/main" id="{0873FB5E-FC4F-4F40-ABDA-8489E17105C5}"/>
              </a:ext>
            </a:extLst>
          </p:cNvPr>
          <p:cNvSpPr txBox="1"/>
          <p:nvPr/>
        </p:nvSpPr>
        <p:spPr>
          <a:xfrm>
            <a:off x="698477" y="2148028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Configuração básica para rodar no </a:t>
            </a:r>
            <a:r>
              <a:rPr lang="pt-BR" sz="3200" dirty="0" err="1">
                <a:latin typeface="+mj-lt"/>
              </a:rPr>
              <a:t>localhost</a:t>
            </a:r>
            <a:endParaRPr lang="pt-BR" sz="3200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21792A2-FD9B-4CF3-819C-23AD6E89D608}"/>
              </a:ext>
            </a:extLst>
          </p:cNvPr>
          <p:cNvSpPr txBox="1"/>
          <p:nvPr/>
        </p:nvSpPr>
        <p:spPr>
          <a:xfrm>
            <a:off x="698477" y="886144"/>
            <a:ext cx="839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Exemplo prático (ambiente Linux):</a:t>
            </a:r>
            <a:endParaRPr lang="pt-BR" sz="3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F8A27D-A1A7-4F45-B9BA-24F12BFD7F5B}"/>
              </a:ext>
            </a:extLst>
          </p:cNvPr>
          <p:cNvSpPr/>
          <p:nvPr/>
        </p:nvSpPr>
        <p:spPr>
          <a:xfrm flipH="1">
            <a:off x="535572" y="0"/>
            <a:ext cx="136774" cy="1417233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o componente">
            <a:extLst>
              <a:ext uri="{FF2B5EF4-FFF2-40B4-BE49-F238E27FC236}">
                <a16:creationId xmlns:a16="http://schemas.microsoft.com/office/drawing/2014/main" id="{C893BBEB-C451-4DD9-AF68-395EF8C2B26E}"/>
              </a:ext>
            </a:extLst>
          </p:cNvPr>
          <p:cNvSpPr txBox="1"/>
          <p:nvPr/>
        </p:nvSpPr>
        <p:spPr>
          <a:xfrm>
            <a:off x="698477" y="9125708"/>
            <a:ext cx="839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2.	Crie a pasta e um arquivo index simples:</a:t>
            </a:r>
            <a:endParaRPr lang="pt-BR" sz="32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D1FA2E2-D939-4368-A9AF-E573D8F7E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2" y="3695181"/>
            <a:ext cx="8557200" cy="479707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25A0811-4D54-48ED-8A01-E0D7BEBBC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5" y="9422785"/>
            <a:ext cx="8556174" cy="2042160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487E80C9-8FF5-4D8E-941C-33A13AC07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8A4795AC-3D81-4C76-AFE7-32469E126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43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mponente">
            <a:extLst>
              <a:ext uri="{FF2B5EF4-FFF2-40B4-BE49-F238E27FC236}">
                <a16:creationId xmlns:a16="http://schemas.microsoft.com/office/drawing/2014/main" id="{308D519D-5D4F-4A8A-9728-53E595605589}"/>
              </a:ext>
            </a:extLst>
          </p:cNvPr>
          <p:cNvSpPr txBox="1"/>
          <p:nvPr/>
        </p:nvSpPr>
        <p:spPr>
          <a:xfrm>
            <a:off x="698477" y="2062898"/>
            <a:ext cx="839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3.	Ative o site, criando o link simbólico:</a:t>
            </a:r>
            <a:endParaRPr lang="pt-BR" sz="3200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21792A2-FD9B-4CF3-819C-23AD6E89D608}"/>
              </a:ext>
            </a:extLst>
          </p:cNvPr>
          <p:cNvSpPr txBox="1"/>
          <p:nvPr/>
        </p:nvSpPr>
        <p:spPr>
          <a:xfrm>
            <a:off x="698477" y="886144"/>
            <a:ext cx="839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Exemplo prático (Linux) continuação...</a:t>
            </a:r>
            <a:endParaRPr lang="pt-BR" sz="3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F8A27D-A1A7-4F45-B9BA-24F12BFD7F5B}"/>
              </a:ext>
            </a:extLst>
          </p:cNvPr>
          <p:cNvSpPr/>
          <p:nvPr/>
        </p:nvSpPr>
        <p:spPr>
          <a:xfrm flipH="1">
            <a:off x="535572" y="0"/>
            <a:ext cx="136774" cy="1417233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o componente">
            <a:extLst>
              <a:ext uri="{FF2B5EF4-FFF2-40B4-BE49-F238E27FC236}">
                <a16:creationId xmlns:a16="http://schemas.microsoft.com/office/drawing/2014/main" id="{C893BBEB-C451-4DD9-AF68-395EF8C2B26E}"/>
              </a:ext>
            </a:extLst>
          </p:cNvPr>
          <p:cNvSpPr txBox="1"/>
          <p:nvPr/>
        </p:nvSpPr>
        <p:spPr>
          <a:xfrm>
            <a:off x="698477" y="4685070"/>
            <a:ext cx="839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4.	Teste a configuração:</a:t>
            </a:r>
            <a:endParaRPr lang="pt-BR" sz="3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EA04DDF-8CD5-4E09-A7C8-67CECDEF8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2" y="2293730"/>
            <a:ext cx="8556174" cy="169164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607BB29-9260-40D2-A830-1A8CE4757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2" y="4915902"/>
            <a:ext cx="8556174" cy="1356360"/>
          </a:xfrm>
          <a:prstGeom prst="rect">
            <a:avLst/>
          </a:prstGeom>
        </p:spPr>
      </p:pic>
      <p:sp>
        <p:nvSpPr>
          <p:cNvPr id="13" name="texto componente">
            <a:extLst>
              <a:ext uri="{FF2B5EF4-FFF2-40B4-BE49-F238E27FC236}">
                <a16:creationId xmlns:a16="http://schemas.microsoft.com/office/drawing/2014/main" id="{6681B06F-B9B1-42B8-ABC6-DADED7C1447D}"/>
              </a:ext>
            </a:extLst>
          </p:cNvPr>
          <p:cNvSpPr txBox="1"/>
          <p:nvPr/>
        </p:nvSpPr>
        <p:spPr>
          <a:xfrm>
            <a:off x="698477" y="7031445"/>
            <a:ext cx="839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5.	Reinicie o NGINX para aplicar:</a:t>
            </a:r>
            <a:endParaRPr lang="pt-BR" sz="32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CFD5BCB-106E-40CB-8CDE-739DC50AC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2" y="7202794"/>
            <a:ext cx="8557200" cy="1378559"/>
          </a:xfrm>
          <a:prstGeom prst="rect">
            <a:avLst/>
          </a:prstGeom>
        </p:spPr>
      </p:pic>
      <p:sp>
        <p:nvSpPr>
          <p:cNvPr id="16" name="texto componente">
            <a:extLst>
              <a:ext uri="{FF2B5EF4-FFF2-40B4-BE49-F238E27FC236}">
                <a16:creationId xmlns:a16="http://schemas.microsoft.com/office/drawing/2014/main" id="{3F3DAACD-CE29-47A0-8803-B209CC0EC36C}"/>
              </a:ext>
            </a:extLst>
          </p:cNvPr>
          <p:cNvSpPr txBox="1"/>
          <p:nvPr/>
        </p:nvSpPr>
        <p:spPr>
          <a:xfrm>
            <a:off x="698476" y="9594134"/>
            <a:ext cx="8393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6"/>
            </a:pPr>
            <a:r>
              <a:rPr lang="pt-BR" sz="2400" dirty="0"/>
              <a:t>Acesse no navegador: </a:t>
            </a:r>
            <a:r>
              <a:rPr lang="pt-BR" sz="2400" dirty="0">
                <a:hlinkClick r:id="rId5"/>
              </a:rPr>
              <a:t>http://localhost</a:t>
            </a:r>
            <a:endParaRPr lang="pt-BR" sz="2400" dirty="0"/>
          </a:p>
          <a:p>
            <a:r>
              <a:rPr lang="pt-BR" sz="2400" dirty="0"/>
              <a:t>Você verá a mensagem “Olá, NGINX no </a:t>
            </a:r>
            <a:r>
              <a:rPr lang="pt-BR" sz="2400" dirty="0" err="1"/>
              <a:t>localhost</a:t>
            </a:r>
            <a:r>
              <a:rPr lang="pt-BR" sz="2400" dirty="0"/>
              <a:t>!”</a:t>
            </a:r>
            <a:endParaRPr lang="pt-BR" sz="3200" dirty="0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34E59867-9081-4A92-A0DE-B6C57467F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18" name="Espaço Reservado para Número de Slide 17">
            <a:extLst>
              <a:ext uri="{FF2B5EF4-FFF2-40B4-BE49-F238E27FC236}">
                <a16:creationId xmlns:a16="http://schemas.microsoft.com/office/drawing/2014/main" id="{4D6546A9-2426-40FC-97D7-151A81CD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8471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base da imagem principal">
            <a:extLst>
              <a:ext uri="{FF2B5EF4-FFF2-40B4-BE49-F238E27FC236}">
                <a16:creationId xmlns:a16="http://schemas.microsoft.com/office/drawing/2014/main" id="{0A745640-CB0F-43E4-BB7B-F89B5436761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 capitulo">
            <a:extLst>
              <a:ext uri="{FF2B5EF4-FFF2-40B4-BE49-F238E27FC236}">
                <a16:creationId xmlns:a16="http://schemas.microsoft.com/office/drawing/2014/main" id="{6B237F85-7AE4-4D87-A050-9458EC199F8F}"/>
              </a:ext>
            </a:extLst>
          </p:cNvPr>
          <p:cNvSpPr txBox="1"/>
          <p:nvPr/>
        </p:nvSpPr>
        <p:spPr>
          <a:xfrm>
            <a:off x="0" y="6400800"/>
            <a:ext cx="960119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USANDO NGINX COMO PROXY REVERSO</a:t>
            </a:r>
            <a:endParaRPr lang="pt-BR" sz="3200" dirty="0"/>
          </a:p>
        </p:txBody>
      </p:sp>
      <p:sp>
        <p:nvSpPr>
          <p:cNvPr id="5" name="numero capitulo">
            <a:extLst>
              <a:ext uri="{FF2B5EF4-FFF2-40B4-BE49-F238E27FC236}">
                <a16:creationId xmlns:a16="http://schemas.microsoft.com/office/drawing/2014/main" id="{53961B08-D71F-4712-8646-40D3D1737037}"/>
              </a:ext>
            </a:extLst>
          </p:cNvPr>
          <p:cNvSpPr txBox="1"/>
          <p:nvPr/>
        </p:nvSpPr>
        <p:spPr>
          <a:xfrm>
            <a:off x="603964" y="3293209"/>
            <a:ext cx="8393269" cy="36471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9900" dirty="0">
                <a:ln>
                  <a:solidFill>
                    <a:schemeClr val="accent6"/>
                  </a:solidFill>
                </a:ln>
                <a:noFill/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02</a:t>
            </a:r>
            <a:endParaRPr lang="pt-BR" sz="8800" dirty="0">
              <a:ln>
                <a:solidFill>
                  <a:schemeClr val="accent6"/>
                </a:solidFill>
              </a:ln>
              <a:noFill/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  <a:p>
            <a:endParaRPr lang="pt-BR" sz="32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536E6D6-1120-40EA-93E8-5C96A86484AE}"/>
              </a:ext>
            </a:extLst>
          </p:cNvPr>
          <p:cNvSpPr/>
          <p:nvPr/>
        </p:nvSpPr>
        <p:spPr>
          <a:xfrm>
            <a:off x="603964" y="9431383"/>
            <a:ext cx="8393269" cy="78377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47951975-8FCE-4290-9CB0-0DE486286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0409D3-7DD7-43D6-AE90-91410584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2091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mponente">
            <a:extLst>
              <a:ext uri="{FF2B5EF4-FFF2-40B4-BE49-F238E27FC236}">
                <a16:creationId xmlns:a16="http://schemas.microsoft.com/office/drawing/2014/main" id="{308D519D-5D4F-4A8A-9728-53E595605589}"/>
              </a:ext>
            </a:extLst>
          </p:cNvPr>
          <p:cNvSpPr txBox="1"/>
          <p:nvPr/>
        </p:nvSpPr>
        <p:spPr>
          <a:xfrm>
            <a:off x="698477" y="5923880"/>
            <a:ext cx="83932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Encapsular servidores </a:t>
            </a:r>
            <a:r>
              <a:rPr lang="pt-BR" sz="2400" dirty="0" err="1"/>
              <a:t>backend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Controlar acesso e autenticação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Fazer SSL </a:t>
            </a:r>
            <a:r>
              <a:rPr lang="pt-BR" sz="2400" dirty="0" err="1"/>
              <a:t>offloading</a:t>
            </a:r>
            <a:r>
              <a:rPr lang="pt-BR" sz="2400" dirty="0"/>
              <a:t> (</a:t>
            </a:r>
            <a:r>
              <a:rPr lang="pt-BR" sz="2400" dirty="0" err="1"/>
              <a:t>descriptografar</a:t>
            </a:r>
            <a:r>
              <a:rPr lang="pt-BR" sz="2400" dirty="0"/>
              <a:t> HTTPS)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Cachear respostas para melhorar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Monitorar e limitar requisições</a:t>
            </a:r>
            <a:endParaRPr lang="pt-BR" sz="3200" dirty="0"/>
          </a:p>
        </p:txBody>
      </p:sp>
      <p:sp>
        <p:nvSpPr>
          <p:cNvPr id="3" name="subtitulo">
            <a:extLst>
              <a:ext uri="{FF2B5EF4-FFF2-40B4-BE49-F238E27FC236}">
                <a16:creationId xmlns:a16="http://schemas.microsoft.com/office/drawing/2014/main" id="{0873FB5E-FC4F-4F40-ABDA-8489E17105C5}"/>
              </a:ext>
            </a:extLst>
          </p:cNvPr>
          <p:cNvSpPr txBox="1"/>
          <p:nvPr/>
        </p:nvSpPr>
        <p:spPr>
          <a:xfrm>
            <a:off x="698477" y="2148028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O que é Proxy Reverso?</a:t>
            </a:r>
            <a:endParaRPr lang="pt-BR" sz="3200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21792A2-FD9B-4CF3-819C-23AD6E89D608}"/>
              </a:ext>
            </a:extLst>
          </p:cNvPr>
          <p:cNvSpPr txBox="1"/>
          <p:nvPr/>
        </p:nvSpPr>
        <p:spPr>
          <a:xfrm>
            <a:off x="698477" y="886144"/>
            <a:ext cx="839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NGINX como Proxy Reverso</a:t>
            </a:r>
            <a:endParaRPr lang="pt-BR" sz="32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F8A27D-A1A7-4F45-B9BA-24F12BFD7F5B}"/>
              </a:ext>
            </a:extLst>
          </p:cNvPr>
          <p:cNvSpPr/>
          <p:nvPr/>
        </p:nvSpPr>
        <p:spPr>
          <a:xfrm flipH="1">
            <a:off x="535572" y="0"/>
            <a:ext cx="136774" cy="1417233"/>
          </a:xfrm>
          <a:prstGeom prst="rect">
            <a:avLst/>
          </a:prstGeom>
          <a:gradFill flip="none" rotWithShape="1">
            <a:gsLst>
              <a:gs pos="0">
                <a:srgbClr val="619C3C"/>
              </a:gs>
              <a:gs pos="90259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 componente">
            <a:extLst>
              <a:ext uri="{FF2B5EF4-FFF2-40B4-BE49-F238E27FC236}">
                <a16:creationId xmlns:a16="http://schemas.microsoft.com/office/drawing/2014/main" id="{DEAD236B-47AD-40B4-A8C1-50A3FE3EB408}"/>
              </a:ext>
            </a:extLst>
          </p:cNvPr>
          <p:cNvSpPr txBox="1"/>
          <p:nvPr/>
        </p:nvSpPr>
        <p:spPr>
          <a:xfrm>
            <a:off x="698477" y="2732803"/>
            <a:ext cx="8393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Proxy reverso é um servidor que recebe requisições do cliente e as encaminha para um ou mais servidores </a:t>
            </a:r>
            <a:r>
              <a:rPr lang="pt-BR" sz="2400" dirty="0" err="1"/>
              <a:t>backend</a:t>
            </a:r>
            <a:r>
              <a:rPr lang="pt-BR" sz="2400" dirty="0"/>
              <a:t>. Ele atua como intermediário, escondendo a arquitetura real dos servidores que respondem às requisições, além de adicionar camadas de segurança, cache e balanceamento.</a:t>
            </a:r>
            <a:endParaRPr lang="pt-BR" sz="3200" dirty="0"/>
          </a:p>
        </p:txBody>
      </p:sp>
      <p:sp>
        <p:nvSpPr>
          <p:cNvPr id="13" name="subtitulo">
            <a:extLst>
              <a:ext uri="{FF2B5EF4-FFF2-40B4-BE49-F238E27FC236}">
                <a16:creationId xmlns:a16="http://schemas.microsoft.com/office/drawing/2014/main" id="{E4A1053F-91F2-443E-8F13-C3400E3D8B34}"/>
              </a:ext>
            </a:extLst>
          </p:cNvPr>
          <p:cNvSpPr txBox="1"/>
          <p:nvPr/>
        </p:nvSpPr>
        <p:spPr>
          <a:xfrm>
            <a:off x="672337" y="5086329"/>
            <a:ext cx="839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Para que usar?</a:t>
            </a:r>
            <a:endParaRPr lang="pt-BR" sz="3200" dirty="0"/>
          </a:p>
        </p:txBody>
      </p:sp>
      <p:sp>
        <p:nvSpPr>
          <p:cNvPr id="12" name="texto componente">
            <a:extLst>
              <a:ext uri="{FF2B5EF4-FFF2-40B4-BE49-F238E27FC236}">
                <a16:creationId xmlns:a16="http://schemas.microsoft.com/office/drawing/2014/main" id="{595BBFD4-A659-4F77-8ADC-8D39FBD93C19}"/>
              </a:ext>
            </a:extLst>
          </p:cNvPr>
          <p:cNvSpPr txBox="1"/>
          <p:nvPr/>
        </p:nvSpPr>
        <p:spPr>
          <a:xfrm>
            <a:off x="672336" y="9684076"/>
            <a:ext cx="8393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 seguir, será apresentado um exemplo de uma servidor rodando uma aplicação em Node.js e o NGINX recebendo as requisições e repassando para o servidor de aplicação.</a:t>
            </a:r>
            <a:endParaRPr lang="pt-BR" sz="320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8CFA4E6E-7618-4FE7-B7D1-03030FA13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NGIX NA PRÁTICA - Alexandre Ladeira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5D38B79-1C37-4D8C-85AB-9FD966C1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0F1D-B97E-4D92-AF7E-4C2A8D239D5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4976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12927</TotalTime>
  <Words>1598</Words>
  <Application>Microsoft Office PowerPoint</Application>
  <PresentationFormat>Papel A3 (297 x 420 mm)</PresentationFormat>
  <Paragraphs>193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Alexandre Ladeira</dc:creator>
  <cp:lastModifiedBy>Alexandre Ladeira</cp:lastModifiedBy>
  <cp:revision>14</cp:revision>
  <dcterms:created xsi:type="dcterms:W3CDTF">2025-06-28T20:01:45Z</dcterms:created>
  <dcterms:modified xsi:type="dcterms:W3CDTF">2025-07-14T17:00:09Z</dcterms:modified>
</cp:coreProperties>
</file>